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omments/modernComment_257_3A189A56.xml" ContentType="application/vnd.ms-powerpoint.comment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omments/modernComment_7BF_33251919.xml" ContentType="application/vnd.ms-powerpoint.comment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comments/modernComment_259_C29C4810.xml" ContentType="application/vnd.ms-powerpoint.comment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omments/modernComment_29E_7E28F336.xml" ContentType="application/vnd.ms-powerpoint.comment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comments/modernComment_29F_63C0808F.xml" ContentType="application/vnd.ms-powerpoint.comment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omments/modernComment_2C4_C115BFDD.xml" ContentType="application/vnd.ms-powerpoint.comments+xml"/>
  <Override PartName="/ppt/tags/tag85.xml" ContentType="application/vnd.openxmlformats-officedocument.presentationml.tags+xml"/>
  <Override PartName="/ppt/tags/tag86.xml" ContentType="application/vnd.openxmlformats-officedocument.presentationml.tags+xml"/>
  <Override PartName="/ppt/notesSlides/notesSlide1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comments/modernComment_7B5_16189780.xml" ContentType="application/vnd.ms-powerpoint.comment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50" r:id="rId4"/>
  </p:sldMasterIdLst>
  <p:notesMasterIdLst>
    <p:notesMasterId r:id="rId72"/>
  </p:notesMasterIdLst>
  <p:handoutMasterIdLst>
    <p:handoutMasterId r:id="rId73"/>
  </p:handoutMasterIdLst>
  <p:sldIdLst>
    <p:sldId id="328" r:id="rId5"/>
    <p:sldId id="283" r:id="rId6"/>
    <p:sldId id="619" r:id="rId7"/>
    <p:sldId id="620" r:id="rId8"/>
    <p:sldId id="574" r:id="rId9"/>
    <p:sldId id="1977" r:id="rId10"/>
    <p:sldId id="598" r:id="rId11"/>
    <p:sldId id="287" r:id="rId12"/>
    <p:sldId id="599" r:id="rId13"/>
    <p:sldId id="597" r:id="rId14"/>
    <p:sldId id="622" r:id="rId15"/>
    <p:sldId id="623" r:id="rId16"/>
    <p:sldId id="621" r:id="rId17"/>
    <p:sldId id="261" r:id="rId18"/>
    <p:sldId id="1978" r:id="rId19"/>
    <p:sldId id="1983" r:id="rId20"/>
    <p:sldId id="1968" r:id="rId21"/>
    <p:sldId id="601" r:id="rId22"/>
    <p:sldId id="624" r:id="rId23"/>
    <p:sldId id="625" r:id="rId24"/>
    <p:sldId id="699" r:id="rId25"/>
    <p:sldId id="700" r:id="rId26"/>
    <p:sldId id="604" r:id="rId27"/>
    <p:sldId id="610" r:id="rId28"/>
    <p:sldId id="670" r:id="rId29"/>
    <p:sldId id="606" r:id="rId30"/>
    <p:sldId id="645" r:id="rId31"/>
    <p:sldId id="1974" r:id="rId32"/>
    <p:sldId id="701" r:id="rId33"/>
    <p:sldId id="1971" r:id="rId34"/>
    <p:sldId id="612" r:id="rId35"/>
    <p:sldId id="613" r:id="rId36"/>
    <p:sldId id="641" r:id="rId37"/>
    <p:sldId id="702" r:id="rId38"/>
    <p:sldId id="671" r:id="rId39"/>
    <p:sldId id="618" r:id="rId40"/>
    <p:sldId id="703" r:id="rId41"/>
    <p:sldId id="704" r:id="rId42"/>
    <p:sldId id="705" r:id="rId43"/>
    <p:sldId id="706" r:id="rId44"/>
    <p:sldId id="707" r:id="rId45"/>
    <p:sldId id="627" r:id="rId46"/>
    <p:sldId id="628" r:id="rId47"/>
    <p:sldId id="629" r:id="rId48"/>
    <p:sldId id="630" r:id="rId49"/>
    <p:sldId id="632" r:id="rId50"/>
    <p:sldId id="633" r:id="rId51"/>
    <p:sldId id="634" r:id="rId52"/>
    <p:sldId id="638" r:id="rId53"/>
    <p:sldId id="637" r:id="rId54"/>
    <p:sldId id="708" r:id="rId55"/>
    <p:sldId id="1979" r:id="rId56"/>
    <p:sldId id="615" r:id="rId57"/>
    <p:sldId id="1975" r:id="rId58"/>
    <p:sldId id="1980" r:id="rId59"/>
    <p:sldId id="1976" r:id="rId60"/>
    <p:sldId id="1982" r:id="rId61"/>
    <p:sldId id="1981" r:id="rId62"/>
    <p:sldId id="695" r:id="rId63"/>
    <p:sldId id="296" r:id="rId64"/>
    <p:sldId id="709" r:id="rId65"/>
    <p:sldId id="284" r:id="rId66"/>
    <p:sldId id="1973" r:id="rId67"/>
    <p:sldId id="332" r:id="rId68"/>
    <p:sldId id="1966" r:id="rId69"/>
    <p:sldId id="1967" r:id="rId70"/>
    <p:sldId id="1984" r:id="rId71"/>
  </p:sldIdLst>
  <p:sldSz cx="9144000" cy="6858000" type="screen4x3"/>
  <p:notesSz cx="6954838" cy="93091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480"/>
    <a:srgbClr val="C4C4CD"/>
    <a:srgbClr val="FFFFFF"/>
    <a:srgbClr val="660066"/>
    <a:srgbClr val="2E2E38"/>
    <a:srgbClr val="262626"/>
    <a:srgbClr val="000000"/>
    <a:srgbClr val="FFE6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2" autoAdjust="0"/>
    <p:restoredTop sz="94933" autoAdjust="0"/>
  </p:normalViewPr>
  <p:slideViewPr>
    <p:cSldViewPr snapToGrid="0" snapToObjects="1" showGuides="1">
      <p:cViewPr varScale="1">
        <p:scale>
          <a:sx n="86" d="100"/>
          <a:sy n="86" d="100"/>
        </p:scale>
        <p:origin x="834"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450"/>
    </p:cViewPr>
  </p:sorterViewPr>
  <p:notesViewPr>
    <p:cSldViewPr snapToGrid="0" snapToObjects="1" showGuides="1">
      <p:cViewPr>
        <p:scale>
          <a:sx n="200" d="100"/>
          <a:sy n="200" d="100"/>
        </p:scale>
        <p:origin x="474" y="-376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257_3A189A56.xml><?xml version="1.0" encoding="utf-8"?>
<p188:cmLst xmlns:a="http://schemas.openxmlformats.org/drawingml/2006/main" xmlns:r="http://schemas.openxmlformats.org/officeDocument/2006/relationships" xmlns:p188="http://schemas.microsoft.com/office/powerpoint/2018/8/main">
  <p188:cm id="{FCD3C3E5-29BA-4CA2-8546-DCA403F80D39}" authorId="{00000000-0000-0000-0000-000000000000}" created="2023-04-19T16:16:07.337">
    <pc:sldMkLst xmlns:pc="http://schemas.microsoft.com/office/powerpoint/2013/main/command">
      <pc:docMk/>
      <pc:sldMk cId="974690902" sldId="599"/>
    </pc:sldMkLst>
    <p188:txBody>
      <a:bodyPr/>
      <a:lstStyle/>
      <a:p>
        <a:r>
          <a:rPr lang="en-US"/>
          <a:t>Correct answer D</a:t>
        </a:r>
      </a:p>
    </p188:txBody>
  </p188:cm>
</p188:cmLst>
</file>

<file path=ppt/comments/modernComment_259_C29C4810.xml><?xml version="1.0" encoding="utf-8"?>
<p188:cmLst xmlns:a="http://schemas.openxmlformats.org/drawingml/2006/main" xmlns:r="http://schemas.openxmlformats.org/officeDocument/2006/relationships" xmlns:p188="http://schemas.microsoft.com/office/powerpoint/2018/8/main">
  <p188:cm id="{67803ED3-A394-4C36-84B5-FAEEFEB6FDB4}" authorId="{00000000-0000-0000-0000-000000000000}" created="2023-04-19T16:17:59.462">
    <ac:deMkLst xmlns:ac="http://schemas.microsoft.com/office/drawing/2013/main/command">
      <pc:docMk xmlns:pc="http://schemas.microsoft.com/office/powerpoint/2013/main/command"/>
      <pc:sldMk xmlns:pc="http://schemas.microsoft.com/office/powerpoint/2013/main/command" cId="3265021968" sldId="601"/>
      <ac:spMk id="2" creationId="{00000000-0000-0000-0000-000000000000}"/>
    </ac:deMkLst>
    <p188:txBody>
      <a:bodyPr/>
      <a:lstStyle/>
      <a:p>
        <a:r>
          <a:rPr lang="en-US"/>
          <a:t>Correct answer is B</a:t>
        </a:r>
      </a:p>
    </p188:txBody>
  </p188:cm>
</p188:cmLst>
</file>

<file path=ppt/comments/modernComment_29E_7E28F336.xml><?xml version="1.0" encoding="utf-8"?>
<p188:cmLst xmlns:a="http://schemas.openxmlformats.org/drawingml/2006/main" xmlns:r="http://schemas.openxmlformats.org/officeDocument/2006/relationships" xmlns:p188="http://schemas.microsoft.com/office/powerpoint/2018/8/main">
  <p188:cm id="{4F07CB79-297D-43B8-8793-84ACC5FE43AA}" authorId="{00000000-0000-0000-0000-000000000000}" created="2023-04-19T16:19:52.628">
    <ac:deMkLst xmlns:ac="http://schemas.microsoft.com/office/drawing/2013/main/command">
      <pc:docMk xmlns:pc="http://schemas.microsoft.com/office/powerpoint/2013/main/command"/>
      <pc:sldMk xmlns:pc="http://schemas.microsoft.com/office/powerpoint/2013/main/command" cId="2116612918" sldId="670"/>
      <ac:spMk id="2" creationId="{9E538F2B-1AD8-44BF-8FE2-E196071696E4}"/>
    </ac:deMkLst>
    <p188:replyLst>
      <p188:reply id="{FDFD8FF9-A3FB-4975-BAE1-67E7B4E4E20E}" authorId="{00000000-0000-0000-0000-000000000000}" created="2023-04-19T19:50:57.136">
        <p188:txBody>
          <a:bodyPr/>
          <a:lstStyle/>
          <a:p>
            <a:r>
              <a:rPr lang="en-US"/>
              <a:t>Suggest evening out the spacing between the answers on this page.</a:t>
            </a:r>
          </a:p>
        </p188:txBody>
      </p188:reply>
    </p188:replyLst>
    <p188:txBody>
      <a:bodyPr/>
      <a:lstStyle/>
      <a:p>
        <a:r>
          <a:rPr lang="en-US"/>
          <a:t>Answer is D</a:t>
        </a:r>
      </a:p>
    </p188:txBody>
  </p188:cm>
</p188:cmLst>
</file>

<file path=ppt/comments/modernComment_29F_63C0808F.xml><?xml version="1.0" encoding="utf-8"?>
<p188:cmLst xmlns:a="http://schemas.openxmlformats.org/drawingml/2006/main" xmlns:r="http://schemas.openxmlformats.org/officeDocument/2006/relationships" xmlns:p188="http://schemas.microsoft.com/office/powerpoint/2018/8/main">
  <p188:cm id="{041D247F-B4B0-43C6-B94F-43444EB9EA32}" authorId="{00000000-0000-0000-0000-000000000000}" created="2023-04-19T16:20:18.687">
    <ac:deMkLst xmlns:ac="http://schemas.microsoft.com/office/drawing/2013/main/command">
      <pc:docMk xmlns:pc="http://schemas.microsoft.com/office/powerpoint/2013/main/command"/>
      <pc:sldMk xmlns:pc="http://schemas.microsoft.com/office/powerpoint/2013/main/command" cId="1673560207" sldId="671"/>
      <ac:spMk id="2" creationId="{975FB2C7-7095-452C-9554-E3B52811C18B}"/>
    </ac:deMkLst>
    <p188:txBody>
      <a:bodyPr/>
      <a:lstStyle/>
      <a:p>
        <a:r>
          <a:rPr lang="en-US"/>
          <a:t>Correct answer is D</a:t>
        </a:r>
      </a:p>
    </p188:txBody>
  </p188:cm>
</p188:cmLst>
</file>

<file path=ppt/comments/modernComment_2C4_C115BFDD.xml><?xml version="1.0" encoding="utf-8"?>
<p188:cmLst xmlns:a="http://schemas.openxmlformats.org/drawingml/2006/main" xmlns:r="http://schemas.openxmlformats.org/officeDocument/2006/relationships" xmlns:p188="http://schemas.microsoft.com/office/powerpoint/2018/8/main">
  <p188:cm id="{5B4938D9-582D-4DB1-AF16-F4E1B4F7A987}" authorId="{00000000-0000-0000-0000-000000000000}" created="2023-04-19T16:21:17.746">
    <ac:deMkLst xmlns:ac="http://schemas.microsoft.com/office/drawing/2013/main/command">
      <pc:docMk xmlns:pc="http://schemas.microsoft.com/office/powerpoint/2013/main/command"/>
      <pc:sldMk xmlns:pc="http://schemas.microsoft.com/office/powerpoint/2013/main/command" cId="3239428061" sldId="708"/>
      <ac:spMk id="2" creationId="{975FB2C7-7095-452C-9554-E3B52811C18B}"/>
    </ac:deMkLst>
    <p188:txBody>
      <a:bodyPr/>
      <a:lstStyle/>
      <a:p>
        <a:r>
          <a:rPr lang="en-US"/>
          <a:t>Correct answer is D</a:t>
        </a:r>
      </a:p>
    </p188:txBody>
  </p188:cm>
</p188:cmLst>
</file>

<file path=ppt/comments/modernComment_7B5_16189780.xml><?xml version="1.0" encoding="utf-8"?>
<p188:cmLst xmlns:a="http://schemas.openxmlformats.org/drawingml/2006/main" xmlns:r="http://schemas.openxmlformats.org/officeDocument/2006/relationships" xmlns:p188="http://schemas.microsoft.com/office/powerpoint/2018/8/main">
  <p188:cm id="{B85E528A-981A-4118-A432-3E5F6CF2B7F1}" authorId="{00000000-0000-0000-0000-000000000000}" created="2023-04-19T16:22:00.433">
    <ac:deMkLst xmlns:ac="http://schemas.microsoft.com/office/drawing/2013/main/command">
      <pc:docMk xmlns:pc="http://schemas.microsoft.com/office/powerpoint/2013/main/command"/>
      <pc:sldMk xmlns:pc="http://schemas.microsoft.com/office/powerpoint/2013/main/command" cId="370710400" sldId="1973"/>
      <ac:spMk id="2" creationId="{975FB2C7-7095-452C-9554-E3B52811C18B}"/>
    </ac:deMkLst>
    <p188:txBody>
      <a:bodyPr/>
      <a:lstStyle/>
      <a:p>
        <a:r>
          <a:rPr lang="en-US"/>
          <a:t>All may be correct/subjective</a:t>
        </a:r>
      </a:p>
    </p188:txBody>
  </p188:cm>
</p188:cmLst>
</file>

<file path=ppt/comments/modernComment_7BF_33251919.xml><?xml version="1.0" encoding="utf-8"?>
<p188:cmLst xmlns:a="http://schemas.openxmlformats.org/drawingml/2006/main" xmlns:r="http://schemas.openxmlformats.org/officeDocument/2006/relationships" xmlns:p188="http://schemas.microsoft.com/office/powerpoint/2018/8/main">
  <p188:cm id="{DFFBAFC5-3682-42E3-902B-1CB5B8620036}" authorId="{00000000-0000-0000-0000-000000000000}" created="2023-04-19T16:16:37.338">
    <pc:sldMkLst xmlns:pc="http://schemas.microsoft.com/office/powerpoint/2013/main/command">
      <pc:docMk/>
      <pc:sldMk cId="858069273" sldId="1983"/>
    </pc:sldMkLst>
    <p188:txBody>
      <a:bodyPr/>
      <a:lstStyle/>
      <a:p>
        <a:r>
          <a:rPr lang="en-US"/>
          <a:t>Correct answer is 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9465" y="0"/>
            <a:ext cx="3013763" cy="465455"/>
          </a:xfrm>
          <a:prstGeom prst="rect">
            <a:avLst/>
          </a:prstGeom>
        </p:spPr>
        <p:txBody>
          <a:bodyPr vert="horz" lIns="92930" tIns="46465" rIns="92930" bIns="46465" rtlCol="0"/>
          <a:lstStyle>
            <a:lvl1pPr algn="r">
              <a:defRPr sz="1200"/>
            </a:lvl1pPr>
          </a:lstStyle>
          <a:p>
            <a:fld id="{75A85089-C692-4DEA-AC49-04CF34D4FE14}" type="datetimeFigureOut">
              <a:rPr lang="en-GB" smtClean="0">
                <a:latin typeface="Arial" pitchFamily="34" charset="0"/>
              </a:rPr>
              <a:pPr/>
              <a:t>01/05/2023</a:t>
            </a:fld>
            <a:endParaRPr lang="en-GB" dirty="0">
              <a:latin typeface="Arial" pitchFamily="34" charset="0"/>
            </a:endParaRPr>
          </a:p>
        </p:txBody>
      </p:sp>
      <p:sp>
        <p:nvSpPr>
          <p:cNvPr id="4" name="Footer Placeholder 3"/>
          <p:cNvSpPr>
            <a:spLocks noGrp="1"/>
          </p:cNvSpPr>
          <p:nvPr>
            <p:ph type="ftr" sz="quarter" idx="2"/>
          </p:nvPr>
        </p:nvSpPr>
        <p:spPr>
          <a:xfrm>
            <a:off x="0" y="8842030"/>
            <a:ext cx="3013763" cy="465455"/>
          </a:xfrm>
          <a:prstGeom prst="rect">
            <a:avLst/>
          </a:prstGeom>
        </p:spPr>
        <p:txBody>
          <a:bodyPr vert="horz" lIns="92930" tIns="46465" rIns="92930" bIns="46465" rtlCol="0" anchor="b"/>
          <a:lstStyle>
            <a:lvl1pPr algn="l">
              <a:defRPr sz="1200"/>
            </a:lvl1pPr>
          </a:lstStyle>
          <a:p>
            <a:r>
              <a:rPr lang="en-US">
                <a:latin typeface="Arial" pitchFamily="34" charset="0"/>
              </a:rPr>
              <a:t>2023 Future Tax Leaders program</a:t>
            </a:r>
            <a:endParaRPr lang="en-GB" dirty="0">
              <a:latin typeface="Arial" pitchFamily="34" charset="0"/>
            </a:endParaRPr>
          </a:p>
        </p:txBody>
      </p:sp>
      <p:sp>
        <p:nvSpPr>
          <p:cNvPr id="5" name="Slide Number Placeholder 4"/>
          <p:cNvSpPr>
            <a:spLocks noGrp="1"/>
          </p:cNvSpPr>
          <p:nvPr>
            <p:ph type="sldNum" sz="quarter" idx="3"/>
          </p:nvPr>
        </p:nvSpPr>
        <p:spPr>
          <a:xfrm>
            <a:off x="3939465" y="8842030"/>
            <a:ext cx="3013763" cy="465455"/>
          </a:xfrm>
          <a:prstGeom prst="rect">
            <a:avLst/>
          </a:prstGeom>
        </p:spPr>
        <p:txBody>
          <a:bodyPr vert="horz" lIns="92930" tIns="46465" rIns="92930" bIns="46465"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9465" y="0"/>
            <a:ext cx="3013763" cy="465455"/>
          </a:xfrm>
          <a:prstGeom prst="rect">
            <a:avLst/>
          </a:prstGeom>
        </p:spPr>
        <p:txBody>
          <a:bodyPr vert="horz" lIns="92930" tIns="46465" rIns="92930" bIns="46465" rtlCol="0"/>
          <a:lstStyle>
            <a:lvl1pPr algn="r">
              <a:defRPr sz="1200">
                <a:latin typeface="Arial" pitchFamily="34" charset="0"/>
              </a:defRPr>
            </a:lvl1pPr>
          </a:lstStyle>
          <a:p>
            <a:fld id="{8045EBA9-A28D-4849-BFEA-AA04F6A21B63}" type="datetimeFigureOut">
              <a:rPr lang="en-GB" smtClean="0"/>
              <a:pPr/>
              <a:t>01/05/2023</a:t>
            </a:fld>
            <a:endParaRPr lang="en-GB"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GB"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42030"/>
            <a:ext cx="3013763" cy="465455"/>
          </a:xfrm>
          <a:prstGeom prst="rect">
            <a:avLst/>
          </a:prstGeom>
        </p:spPr>
        <p:txBody>
          <a:bodyPr vert="horz" lIns="92930" tIns="46465" rIns="92930" bIns="46465" rtlCol="0" anchor="b"/>
          <a:lstStyle>
            <a:lvl1pPr algn="l">
              <a:defRPr sz="1200">
                <a:latin typeface="Arial" pitchFamily="34" charset="0"/>
              </a:defRPr>
            </a:lvl1pPr>
          </a:lstStyle>
          <a:p>
            <a:r>
              <a:rPr lang="en-US"/>
              <a:t>2023 Future Tax Leaders program</a:t>
            </a:r>
            <a:endParaRPr lang="en-GB" dirty="0"/>
          </a:p>
        </p:txBody>
      </p:sp>
      <p:sp>
        <p:nvSpPr>
          <p:cNvPr id="7" name="Slide Number Placeholder 6"/>
          <p:cNvSpPr>
            <a:spLocks noGrp="1"/>
          </p:cNvSpPr>
          <p:nvPr>
            <p:ph type="sldNum" sz="quarter" idx="5"/>
          </p:nvPr>
        </p:nvSpPr>
        <p:spPr>
          <a:xfrm>
            <a:off x="3939465" y="8842030"/>
            <a:ext cx="3013763" cy="465455"/>
          </a:xfrm>
          <a:prstGeom prst="rect">
            <a:avLst/>
          </a:prstGeom>
        </p:spPr>
        <p:txBody>
          <a:bodyPr vert="horz" lIns="92930" tIns="46465" rIns="92930" bIns="46465"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17/03/2016</a:t>
            </a:r>
          </a:p>
        </p:txBody>
      </p:sp>
      <p:sp>
        <p:nvSpPr>
          <p:cNvPr id="5" name="Slide Number Placeholder 4"/>
          <p:cNvSpPr>
            <a:spLocks noGrp="1"/>
          </p:cNvSpPr>
          <p:nvPr>
            <p:ph type="sldNum" sz="quarter" idx="11"/>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157154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51</a:t>
            </a:fld>
            <a:endParaRPr lang="en-GB" dirty="0"/>
          </a:p>
        </p:txBody>
      </p:sp>
    </p:spTree>
    <p:extLst>
      <p:ext uri="{BB962C8B-B14F-4D97-AF65-F5344CB8AC3E}">
        <p14:creationId xmlns:p14="http://schemas.microsoft.com/office/powerpoint/2010/main" val="322003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104">
              <a:defRPr/>
            </a:pPr>
            <a:fld id="{5B43D19E-BFDB-4C92-8EDD-32EDDA8F41DF}" type="slidenum">
              <a:rPr lang="en-GB">
                <a:solidFill>
                  <a:prstClr val="black"/>
                </a:solidFill>
              </a:rPr>
              <a:pPr defTabSz="879104">
                <a:defRPr/>
              </a:pPr>
              <a:t>58</a:t>
            </a:fld>
            <a:endParaRPr lang="en-GB" dirty="0">
              <a:solidFill>
                <a:prstClr val="black"/>
              </a:solidFill>
            </a:endParaRPr>
          </a:p>
        </p:txBody>
      </p:sp>
    </p:spTree>
    <p:extLst>
      <p:ext uri="{BB962C8B-B14F-4D97-AF65-F5344CB8AC3E}">
        <p14:creationId xmlns:p14="http://schemas.microsoft.com/office/powerpoint/2010/main" val="291987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content author:</a:t>
            </a:r>
          </a:p>
          <a:p>
            <a:r>
              <a:rPr lang="en-US" i="1" dirty="0"/>
              <a:t>The agenda should be laid out so that topics covered during the course directly relate back to stated objectives.</a:t>
            </a:r>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191380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34649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34649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317979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18</a:t>
            </a:fld>
            <a:endParaRPr lang="en-GB" dirty="0"/>
          </a:p>
        </p:txBody>
      </p:sp>
    </p:spTree>
    <p:extLst>
      <p:ext uri="{BB962C8B-B14F-4D97-AF65-F5344CB8AC3E}">
        <p14:creationId xmlns:p14="http://schemas.microsoft.com/office/powerpoint/2010/main" val="322003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29</a:t>
            </a:fld>
            <a:endParaRPr lang="en-GB" dirty="0"/>
          </a:p>
        </p:txBody>
      </p:sp>
    </p:spTree>
    <p:extLst>
      <p:ext uri="{BB962C8B-B14F-4D97-AF65-F5344CB8AC3E}">
        <p14:creationId xmlns:p14="http://schemas.microsoft.com/office/powerpoint/2010/main" val="67675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30</a:t>
            </a:fld>
            <a:endParaRPr lang="en-GB" dirty="0"/>
          </a:p>
        </p:txBody>
      </p:sp>
    </p:spTree>
    <p:extLst>
      <p:ext uri="{BB962C8B-B14F-4D97-AF65-F5344CB8AC3E}">
        <p14:creationId xmlns:p14="http://schemas.microsoft.com/office/powerpoint/2010/main" val="205780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39</a:t>
            </a:fld>
            <a:endParaRPr lang="en-GB" dirty="0"/>
          </a:p>
        </p:txBody>
      </p:sp>
    </p:spTree>
    <p:extLst>
      <p:ext uri="{BB962C8B-B14F-4D97-AF65-F5344CB8AC3E}">
        <p14:creationId xmlns:p14="http://schemas.microsoft.com/office/powerpoint/2010/main" val="1930406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5.emf"/><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jp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1EB1CE-1140-46E7-91D1-D3ECCD4563A5}"/>
              </a:ext>
            </a:extLst>
          </p:cNvPr>
          <p:cNvGraphicFramePr>
            <a:graphicFrameLocks noChangeAspect="1"/>
          </p:cNvGraphicFramePr>
          <p:nvPr userDrawn="1">
            <p:custDataLst>
              <p:tags r:id="rId1"/>
            </p:custDataLst>
            <p:extLst>
              <p:ext uri="{D42A27DB-BD31-4B8C-83A1-F6EECF244321}">
                <p14:modId xmlns:p14="http://schemas.microsoft.com/office/powerpoint/2010/main" val="3690910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A1EB1CE-1140-46E7-91D1-D3ECCD4563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D26BD937-09DB-4914-90A9-B5391499107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tretch/>
        </p:blipFill>
        <p:spPr>
          <a:xfrm>
            <a:off x="0" y="0"/>
            <a:ext cx="9144000" cy="6858000"/>
          </a:xfrm>
          <a:prstGeom prst="rect">
            <a:avLst/>
          </a:prstGeom>
        </p:spPr>
      </p:pic>
      <p:sp>
        <p:nvSpPr>
          <p:cNvPr id="16" name="Rectangle 15">
            <a:extLst>
              <a:ext uri="{FF2B5EF4-FFF2-40B4-BE49-F238E27FC236}">
                <a16:creationId xmlns:a16="http://schemas.microsoft.com/office/drawing/2014/main" id="{C6517EB1-9B75-4ADA-9DD9-B3F5202A2149}"/>
              </a:ext>
            </a:extLst>
          </p:cNvPr>
          <p:cNvSpPr/>
          <p:nvPr userDrawn="1">
            <p:custDataLst>
              <p:tags r:id="rId2"/>
            </p:custDataLst>
          </p:nvPr>
        </p:nvSpPr>
        <p:spPr>
          <a:xfrm>
            <a:off x="0" y="3992359"/>
            <a:ext cx="9144000"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1784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4394726" y="1476597"/>
            <a:ext cx="4064949" cy="860400"/>
          </a:xfrm>
        </p:spPr>
        <p:txBody>
          <a:bodyPr vert="horz"/>
          <a:lstStyle>
            <a:lvl1pPr>
              <a:defRPr sz="3000" b="0">
                <a:solidFill>
                  <a:schemeClr val="tx1"/>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43947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chemeClr val="tx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grpSp>
        <p:nvGrpSpPr>
          <p:cNvPr id="11" name="Group 4">
            <a:extLst>
              <a:ext uri="{FF2B5EF4-FFF2-40B4-BE49-F238E27FC236}">
                <a16:creationId xmlns:a16="http://schemas.microsoft.com/office/drawing/2014/main" id="{9028A34C-C83A-4B49-97F1-0B4317EB279C}"/>
              </a:ext>
            </a:extLst>
          </p:cNvPr>
          <p:cNvGrpSpPr>
            <a:grpSpLocks noChangeAspect="1"/>
          </p:cNvGrpSpPr>
          <p:nvPr userDrawn="1"/>
        </p:nvGrpSpPr>
        <p:grpSpPr bwMode="auto">
          <a:xfrm>
            <a:off x="7710488" y="5340350"/>
            <a:ext cx="987425" cy="1157288"/>
            <a:chOff x="4857" y="3364"/>
            <a:chExt cx="622" cy="729"/>
          </a:xfrm>
        </p:grpSpPr>
        <p:sp>
          <p:nvSpPr>
            <p:cNvPr id="12" name="AutoShape 3">
              <a:extLst>
                <a:ext uri="{FF2B5EF4-FFF2-40B4-BE49-F238E27FC236}">
                  <a16:creationId xmlns:a16="http://schemas.microsoft.com/office/drawing/2014/main" id="{5B105918-9C6D-4EC1-9467-952B7D69497A}"/>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5">
              <a:extLst>
                <a:ext uri="{FF2B5EF4-FFF2-40B4-BE49-F238E27FC236}">
                  <a16:creationId xmlns:a16="http://schemas.microsoft.com/office/drawing/2014/main" id="{CD3EC252-BD9D-4DED-9D68-1B3A10E1ECD2}"/>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6">
              <a:extLst>
                <a:ext uri="{FF2B5EF4-FFF2-40B4-BE49-F238E27FC236}">
                  <a16:creationId xmlns:a16="http://schemas.microsoft.com/office/drawing/2014/main" id="{EAC697A4-C647-48B0-A5F7-E7F4D0A4A799}"/>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9097723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1_Standard slide_no bullets">
    <p:spTree>
      <p:nvGrpSpPr>
        <p:cNvPr id="1" name=""/>
        <p:cNvGrpSpPr/>
        <p:nvPr/>
      </p:nvGrpSpPr>
      <p:grpSpPr>
        <a:xfrm>
          <a:off x="0" y="0"/>
          <a:ext cx="0" cy="0"/>
          <a:chOff x="0" y="0"/>
          <a:chExt cx="0" cy="0"/>
        </a:xfrm>
      </p:grpSpPr>
      <p:pic>
        <p:nvPicPr>
          <p:cNvPr id="12" name="Picture 11" descr="Two people looking at a computer&#10;&#10;Description automatically generated with low confidence">
            <a:extLst>
              <a:ext uri="{FF2B5EF4-FFF2-40B4-BE49-F238E27FC236}">
                <a16:creationId xmlns:a16="http://schemas.microsoft.com/office/drawing/2014/main" id="{78DF62C6-AB78-492B-BD0F-62CAF1D800B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1207"/>
          <a:stretch/>
        </p:blipFill>
        <p:spPr>
          <a:xfrm>
            <a:off x="3176" y="-5012"/>
            <a:ext cx="9140782" cy="6863011"/>
          </a:xfrm>
          <a:prstGeom prst="rect">
            <a:avLst/>
          </a:prstGeom>
        </p:spPr>
      </p:pic>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3488132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12802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7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1116984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picture containing text, indoor, computer, keyboard&#10;&#10;Description automatically generated">
            <a:extLst>
              <a:ext uri="{FF2B5EF4-FFF2-40B4-BE49-F238E27FC236}">
                <a16:creationId xmlns:a16="http://schemas.microsoft.com/office/drawing/2014/main" id="{68828DFB-AF15-45E5-9CB7-3465F4E64F8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600" r="5600"/>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2753734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2504741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descr="A group of people sitting around a table&#10;&#10;Description automatically generated with medium confidence">
            <a:extLst>
              <a:ext uri="{FF2B5EF4-FFF2-40B4-BE49-F238E27FC236}">
                <a16:creationId xmlns:a16="http://schemas.microsoft.com/office/drawing/2014/main" id="{D17B6D84-18F1-41B9-B45D-CD861C5CC00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511" r="5511"/>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277047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172355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9407DEC8-719E-4F4A-8A21-1B7150C9B4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511" r="5511"/>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275976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Tree>
    <p:extLst>
      <p:ext uri="{BB962C8B-B14F-4D97-AF65-F5344CB8AC3E}">
        <p14:creationId xmlns:p14="http://schemas.microsoft.com/office/powerpoint/2010/main" val="357286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CC0A79-CA31-47BB-8871-E2531E69A0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D730DF18-6EF7-4C3F-A39E-BF6AF54C5D92}"/>
              </a:ext>
            </a:extLst>
          </p:cNvPr>
          <p:cNvSpPr/>
          <p:nvPr userDrawn="1"/>
        </p:nvSpPr>
        <p:spPr>
          <a:xfrm>
            <a:off x="0" y="0"/>
            <a:ext cx="913924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49"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0" name="Footer Placeholder 6">
            <a:extLst>
              <a:ext uri="{FF2B5EF4-FFF2-40B4-BE49-F238E27FC236}">
                <a16:creationId xmlns:a16="http://schemas.microsoft.com/office/drawing/2014/main" id="{D9408409-9B7F-4885-919E-46E98BD5C201}"/>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11" name="Slide Number Placeholder 7">
            <a:extLst>
              <a:ext uri="{FF2B5EF4-FFF2-40B4-BE49-F238E27FC236}">
                <a16:creationId xmlns:a16="http://schemas.microsoft.com/office/drawing/2014/main" id="{EFC0427F-515C-438C-82AE-C890E5D0A014}"/>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12" name="Group 4">
            <a:extLst>
              <a:ext uri="{FF2B5EF4-FFF2-40B4-BE49-F238E27FC236}">
                <a16:creationId xmlns:a16="http://schemas.microsoft.com/office/drawing/2014/main" id="{26375213-280A-4D43-ACF2-3D892037A89F}"/>
              </a:ext>
            </a:extLst>
          </p:cNvPr>
          <p:cNvGrpSpPr>
            <a:grpSpLocks noChangeAspect="1"/>
          </p:cNvGrpSpPr>
          <p:nvPr userDrawn="1"/>
        </p:nvGrpSpPr>
        <p:grpSpPr bwMode="auto">
          <a:xfrm>
            <a:off x="8389239" y="6327648"/>
            <a:ext cx="303213" cy="311150"/>
            <a:chOff x="7110" y="4004"/>
            <a:chExt cx="191" cy="196"/>
          </a:xfrm>
        </p:grpSpPr>
        <p:sp>
          <p:nvSpPr>
            <p:cNvPr id="13" name="Freeform 5">
              <a:extLst>
                <a:ext uri="{FF2B5EF4-FFF2-40B4-BE49-F238E27FC236}">
                  <a16:creationId xmlns:a16="http://schemas.microsoft.com/office/drawing/2014/main" id="{C92B5070-78BA-4746-B6A6-F342956761D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4" name="Freeform 6">
              <a:extLst>
                <a:ext uri="{FF2B5EF4-FFF2-40B4-BE49-F238E27FC236}">
                  <a16:creationId xmlns:a16="http://schemas.microsoft.com/office/drawing/2014/main" id="{A989B2C8-A505-494E-8158-D977ED445AD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5" name="Freeform 7">
              <a:extLst>
                <a:ext uri="{FF2B5EF4-FFF2-40B4-BE49-F238E27FC236}">
                  <a16:creationId xmlns:a16="http://schemas.microsoft.com/office/drawing/2014/main" id="{6A71E073-1EAF-4B0F-B4DC-AA9E4C09EBC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4042266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AE0A66C-47C7-4A64-9C3F-0183AE130A6D}"/>
              </a:ext>
            </a:extLst>
          </p:cNvPr>
          <p:cNvGraphicFramePr>
            <a:graphicFrameLocks noChangeAspect="1"/>
          </p:cNvGraphicFramePr>
          <p:nvPr userDrawn="1">
            <p:custDataLst>
              <p:tags r:id="rId1"/>
            </p:custDataLst>
            <p:extLst>
              <p:ext uri="{D42A27DB-BD31-4B8C-83A1-F6EECF244321}">
                <p14:modId xmlns:p14="http://schemas.microsoft.com/office/powerpoint/2010/main" val="2681438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3AE0A66C-47C7-4A64-9C3F-0183AE130A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C6E25CB-42D9-4BC5-8E98-F41EB6F5FF3E}"/>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4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457201" y="294200"/>
            <a:ext cx="8229600"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19181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C441B21A-C9ED-4CB0-B3B7-885D6FAD844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333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Title 4">
            <a:extLst>
              <a:ext uri="{FF2B5EF4-FFF2-40B4-BE49-F238E27FC236}">
                <a16:creationId xmlns:a16="http://schemas.microsoft.com/office/drawing/2014/main" id="{2ADB5227-16B2-4E54-8A2A-47A4A880515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21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4A0BAF-8DE1-4BB6-9C33-3FB5E8086C76}"/>
              </a:ext>
            </a:extLst>
          </p:cNvPr>
          <p:cNvGraphicFramePr>
            <a:graphicFrameLocks noChangeAspect="1"/>
          </p:cNvGraphicFramePr>
          <p:nvPr userDrawn="1">
            <p:custDataLst>
              <p:tags r:id="rId1"/>
            </p:custDataLst>
            <p:extLst>
              <p:ext uri="{D42A27DB-BD31-4B8C-83A1-F6EECF244321}">
                <p14:modId xmlns:p14="http://schemas.microsoft.com/office/powerpoint/2010/main" val="2775456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354A0BAF-8DE1-4BB6-9C33-3FB5E8086C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2" y="294200"/>
            <a:ext cx="5210174" cy="590400"/>
          </a:xfrm>
        </p:spPr>
        <p:txBody>
          <a:bodyPr vert="horz"/>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521017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hasCustomPrompt="1"/>
          </p:nvPr>
        </p:nvSpPr>
        <p:spPr>
          <a:xfrm>
            <a:off x="457201" y="1137920"/>
            <a:ext cx="5210174"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descr="A person holding a tablet&#10;&#10;Description automatically generated with medium confidence">
            <a:extLst>
              <a:ext uri="{FF2B5EF4-FFF2-40B4-BE49-F238E27FC236}">
                <a16:creationId xmlns:a16="http://schemas.microsoft.com/office/drawing/2014/main" id="{F0D92C4D-548F-46AD-8107-A366E651D3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5229" r="9895"/>
          <a:stretch/>
        </p:blipFill>
        <p:spPr>
          <a:xfrm>
            <a:off x="5781674" y="0"/>
            <a:ext cx="3362325" cy="6858000"/>
          </a:xfrm>
          <a:prstGeom prst="rect">
            <a:avLst/>
          </a:prstGeom>
        </p:spPr>
      </p:pic>
      <p:sp>
        <p:nvSpPr>
          <p:cNvPr id="13" name="Rectangle 12">
            <a:extLst>
              <a:ext uri="{FF2B5EF4-FFF2-40B4-BE49-F238E27FC236}">
                <a16:creationId xmlns:a16="http://schemas.microsoft.com/office/drawing/2014/main" id="{5D878482-21C4-46CB-B58B-D0F0B7963C3C}"/>
              </a:ext>
            </a:extLst>
          </p:cNvPr>
          <p:cNvSpPr/>
          <p:nvPr userDrawn="1">
            <p:custDataLst>
              <p:tags r:id="rId2"/>
            </p:custDataLst>
          </p:nvPr>
        </p:nvSpPr>
        <p:spPr>
          <a:xfrm>
            <a:off x="5781674" y="4610100"/>
            <a:ext cx="3362326" cy="2247900"/>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pSp>
        <p:nvGrpSpPr>
          <p:cNvPr id="14" name="Group 4">
            <a:extLst>
              <a:ext uri="{FF2B5EF4-FFF2-40B4-BE49-F238E27FC236}">
                <a16:creationId xmlns:a16="http://schemas.microsoft.com/office/drawing/2014/main" id="{3B4A391D-3957-4338-9EDA-93B38945E805}"/>
              </a:ext>
            </a:extLst>
          </p:cNvPr>
          <p:cNvGrpSpPr>
            <a:grpSpLocks noChangeAspect="1"/>
          </p:cNvGrpSpPr>
          <p:nvPr userDrawn="1"/>
        </p:nvGrpSpPr>
        <p:grpSpPr bwMode="auto">
          <a:xfrm>
            <a:off x="8389239" y="6327648"/>
            <a:ext cx="303213" cy="311150"/>
            <a:chOff x="7110" y="4004"/>
            <a:chExt cx="191" cy="196"/>
          </a:xfrm>
        </p:grpSpPr>
        <p:sp>
          <p:nvSpPr>
            <p:cNvPr id="15" name="Freeform 5">
              <a:extLst>
                <a:ext uri="{FF2B5EF4-FFF2-40B4-BE49-F238E27FC236}">
                  <a16:creationId xmlns:a16="http://schemas.microsoft.com/office/drawing/2014/main" id="{31C9DB23-8295-41EB-A761-39610D92D744}"/>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6" name="Freeform 6">
              <a:extLst>
                <a:ext uri="{FF2B5EF4-FFF2-40B4-BE49-F238E27FC236}">
                  <a16:creationId xmlns:a16="http://schemas.microsoft.com/office/drawing/2014/main" id="{14F7C7EF-1B59-4BE3-881A-898E7308186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 name="Freeform 7">
              <a:extLst>
                <a:ext uri="{FF2B5EF4-FFF2-40B4-BE49-F238E27FC236}">
                  <a16:creationId xmlns:a16="http://schemas.microsoft.com/office/drawing/2014/main" id="{EBD02447-F4F5-4173-AB30-A44DCEDBBE4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339727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4A0BAF-8DE1-4BB6-9C33-3FB5E8086C76}"/>
              </a:ext>
            </a:extLst>
          </p:cNvPr>
          <p:cNvGraphicFramePr>
            <a:graphicFrameLocks noChangeAspect="1"/>
          </p:cNvGraphicFramePr>
          <p:nvPr userDrawn="1">
            <p:custDataLst>
              <p:tags r:id="rId1"/>
            </p:custDataLst>
            <p:extLst>
              <p:ext uri="{D42A27DB-BD31-4B8C-83A1-F6EECF244321}">
                <p14:modId xmlns:p14="http://schemas.microsoft.com/office/powerpoint/2010/main" val="1409087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354A0BAF-8DE1-4BB6-9C33-3FB5E8086C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Picture 17" descr="A picture containing text, person, window, indoor&#10;&#10;Description automatically generated">
            <a:extLst>
              <a:ext uri="{FF2B5EF4-FFF2-40B4-BE49-F238E27FC236}">
                <a16:creationId xmlns:a16="http://schemas.microsoft.com/office/drawing/2014/main" id="{B6465EAD-5667-4738-870F-6AB0AFD48676}"/>
              </a:ext>
            </a:extLst>
          </p:cNvPr>
          <p:cNvPicPr>
            <a:picLocks/>
          </p:cNvPicPr>
          <p:nvPr userDrawn="1"/>
        </p:nvPicPr>
        <p:blipFill rotWithShape="1">
          <a:blip r:embed="rId6">
            <a:extLst>
              <a:ext uri="{28A0092B-C50C-407E-A947-70E740481C1C}">
                <a14:useLocalDpi xmlns:a14="http://schemas.microsoft.com/office/drawing/2010/main" val="0"/>
              </a:ext>
            </a:extLst>
          </a:blip>
          <a:srcRect l="48472" r="18842"/>
          <a:stretch/>
        </p:blipFill>
        <p:spPr>
          <a:xfrm>
            <a:off x="5781674" y="0"/>
            <a:ext cx="3362325" cy="6858000"/>
          </a:xfrm>
          <a:prstGeom prst="rect">
            <a:avLst/>
          </a:prstGeom>
        </p:spPr>
      </p:pic>
      <p:sp>
        <p:nvSpPr>
          <p:cNvPr id="2" name="Title 1"/>
          <p:cNvSpPr>
            <a:spLocks noGrp="1"/>
          </p:cNvSpPr>
          <p:nvPr>
            <p:ph type="title"/>
          </p:nvPr>
        </p:nvSpPr>
        <p:spPr>
          <a:xfrm>
            <a:off x="457202" y="294200"/>
            <a:ext cx="5210174" cy="590400"/>
          </a:xfrm>
        </p:spPr>
        <p:txBody>
          <a:bodyPr vert="horz"/>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521017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hasCustomPrompt="1"/>
          </p:nvPr>
        </p:nvSpPr>
        <p:spPr>
          <a:xfrm>
            <a:off x="457201" y="1137920"/>
            <a:ext cx="5210174"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5D878482-21C4-46CB-B58B-D0F0B7963C3C}"/>
              </a:ext>
            </a:extLst>
          </p:cNvPr>
          <p:cNvSpPr/>
          <p:nvPr userDrawn="1">
            <p:custDataLst>
              <p:tags r:id="rId2"/>
            </p:custDataLst>
          </p:nvPr>
        </p:nvSpPr>
        <p:spPr>
          <a:xfrm>
            <a:off x="5781674" y="4610100"/>
            <a:ext cx="3362326" cy="2247900"/>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pSp>
        <p:nvGrpSpPr>
          <p:cNvPr id="14" name="Group 4">
            <a:extLst>
              <a:ext uri="{FF2B5EF4-FFF2-40B4-BE49-F238E27FC236}">
                <a16:creationId xmlns:a16="http://schemas.microsoft.com/office/drawing/2014/main" id="{3B4A391D-3957-4338-9EDA-93B38945E805}"/>
              </a:ext>
            </a:extLst>
          </p:cNvPr>
          <p:cNvGrpSpPr>
            <a:grpSpLocks noChangeAspect="1"/>
          </p:cNvGrpSpPr>
          <p:nvPr userDrawn="1"/>
        </p:nvGrpSpPr>
        <p:grpSpPr bwMode="auto">
          <a:xfrm>
            <a:off x="8389239" y="6327648"/>
            <a:ext cx="303213" cy="311150"/>
            <a:chOff x="7110" y="4004"/>
            <a:chExt cx="191" cy="196"/>
          </a:xfrm>
        </p:grpSpPr>
        <p:sp>
          <p:nvSpPr>
            <p:cNvPr id="15" name="Freeform 5">
              <a:extLst>
                <a:ext uri="{FF2B5EF4-FFF2-40B4-BE49-F238E27FC236}">
                  <a16:creationId xmlns:a16="http://schemas.microsoft.com/office/drawing/2014/main" id="{31C9DB23-8295-41EB-A761-39610D92D744}"/>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6" name="Freeform 6">
              <a:extLst>
                <a:ext uri="{FF2B5EF4-FFF2-40B4-BE49-F238E27FC236}">
                  <a16:creationId xmlns:a16="http://schemas.microsoft.com/office/drawing/2014/main" id="{14F7C7EF-1B59-4BE3-881A-898E7308186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 name="Freeform 7">
              <a:extLst>
                <a:ext uri="{FF2B5EF4-FFF2-40B4-BE49-F238E27FC236}">
                  <a16:creationId xmlns:a16="http://schemas.microsoft.com/office/drawing/2014/main" id="{EBD02447-F4F5-4173-AB30-A44DCEDBBE4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341564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2953943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EBCD7D10-9C0D-4AF5-8E87-5AD4BBB69B9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44" b="44"/>
          <a:stretch/>
        </p:blipFill>
        <p:spPr>
          <a:xfrm>
            <a:off x="43" y="0"/>
            <a:ext cx="9143957" cy="6857999"/>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91455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0_Standard slide_no bullets">
    <p:spTree>
      <p:nvGrpSpPr>
        <p:cNvPr id="1" name=""/>
        <p:cNvGrpSpPr/>
        <p:nvPr/>
      </p:nvGrpSpPr>
      <p:grpSpPr>
        <a:xfrm>
          <a:off x="0" y="0"/>
          <a:ext cx="0" cy="0"/>
          <a:chOff x="0" y="0"/>
          <a:chExt cx="0" cy="0"/>
        </a:xfrm>
      </p:grpSpPr>
      <p:pic>
        <p:nvPicPr>
          <p:cNvPr id="14" name="Picture 13" descr="A picture containing person, indoor, working, bowed instrument&#10;&#10;Description automatically generated">
            <a:extLst>
              <a:ext uri="{FF2B5EF4-FFF2-40B4-BE49-F238E27FC236}">
                <a16:creationId xmlns:a16="http://schemas.microsoft.com/office/drawing/2014/main" id="{4C35FD91-87FA-4C32-ACDC-713B009D672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176"/>
          <a:stretch/>
        </p:blipFill>
        <p:spPr>
          <a:xfrm>
            <a:off x="-2" y="-5012"/>
            <a:ext cx="9143959" cy="6863011"/>
          </a:xfrm>
          <a:prstGeom prst="rect">
            <a:avLst/>
          </a:prstGeom>
        </p:spPr>
      </p:pic>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2953943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388050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777977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45D32E8D-5463-43F0-A749-1CF8B375E3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33" b="33"/>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407263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3488132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descr="A picture containing person, person&#10;&#10;Description automatically generated">
            <a:extLst>
              <a:ext uri="{FF2B5EF4-FFF2-40B4-BE49-F238E27FC236}">
                <a16:creationId xmlns:a16="http://schemas.microsoft.com/office/drawing/2014/main" id="{8A8831E6-0CD2-4A2C-9BC5-8F207E47F2C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511" r="5511"/>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425966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70CDC1-99D0-4B2F-8DDB-93D24FF0B14D}"/>
              </a:ext>
            </a:extLst>
          </p:cNvPr>
          <p:cNvGraphicFramePr>
            <a:graphicFrameLocks noChangeAspect="1"/>
          </p:cNvGraphicFramePr>
          <p:nvPr userDrawn="1">
            <p:custDataLst>
              <p:tags r:id="rId18"/>
            </p:custDataLst>
            <p:extLst>
              <p:ext uri="{D42A27DB-BD31-4B8C-83A1-F6EECF244321}">
                <p14:modId xmlns:p14="http://schemas.microsoft.com/office/powerpoint/2010/main" val="3952373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47" imgH="348" progId="TCLayout.ActiveDocument.1">
                  <p:embed/>
                </p:oleObj>
              </mc:Choice>
              <mc:Fallback>
                <p:oleObj name="think-cell Slide" r:id="rId19" imgW="347" imgH="348" progId="TCLayout.ActiveDocument.1">
                  <p:embed/>
                  <p:pic>
                    <p:nvPicPr>
                      <p:cNvPr id="5" name="Object 4" hidden="1">
                        <a:extLst>
                          <a:ext uri="{FF2B5EF4-FFF2-40B4-BE49-F238E27FC236}">
                            <a16:creationId xmlns:a16="http://schemas.microsoft.com/office/drawing/2014/main" id="{CA70CDC1-99D0-4B2F-8DDB-93D24FF0B14D}"/>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Footer Placeholder 6">
            <a:extLst>
              <a:ext uri="{FF2B5EF4-FFF2-40B4-BE49-F238E27FC236}">
                <a16:creationId xmlns:a16="http://schemas.microsoft.com/office/drawing/2014/main" id="{AED3E291-656A-4047-9088-57F20D25B87A}"/>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chemeClr val="bg1"/>
                </a:solidFill>
                <a:effectLst/>
                <a:uLnTx/>
                <a:uFillTx/>
                <a:latin typeface="EYInterstate" panose="02000503020000020004" pitchFamily="2" charset="0"/>
              </a:rPr>
              <a:t>2023 Future Tax Leaders program</a:t>
            </a:r>
          </a:p>
        </p:txBody>
      </p:sp>
      <p:sp>
        <p:nvSpPr>
          <p:cNvPr id="32" name="Slide Number Placeholder 7">
            <a:extLst>
              <a:ext uri="{FF2B5EF4-FFF2-40B4-BE49-F238E27FC236}">
                <a16:creationId xmlns:a16="http://schemas.microsoft.com/office/drawing/2014/main" id="{EDB6B942-B7F4-4C13-AEF8-A507D8CD0897}"/>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33" name="Group 4">
            <a:extLst>
              <a:ext uri="{FF2B5EF4-FFF2-40B4-BE49-F238E27FC236}">
                <a16:creationId xmlns:a16="http://schemas.microsoft.com/office/drawing/2014/main" id="{E2DE897B-6A56-42E5-AF48-90126B4ED281}"/>
              </a:ext>
            </a:extLst>
          </p:cNvPr>
          <p:cNvGrpSpPr>
            <a:grpSpLocks noChangeAspect="1"/>
          </p:cNvGrpSpPr>
          <p:nvPr userDrawn="1"/>
        </p:nvGrpSpPr>
        <p:grpSpPr bwMode="auto">
          <a:xfrm>
            <a:off x="8389239" y="6327648"/>
            <a:ext cx="303213" cy="311150"/>
            <a:chOff x="7110" y="4004"/>
            <a:chExt cx="191" cy="196"/>
          </a:xfrm>
        </p:grpSpPr>
        <p:sp>
          <p:nvSpPr>
            <p:cNvPr id="34" name="Freeform 5">
              <a:extLst>
                <a:ext uri="{FF2B5EF4-FFF2-40B4-BE49-F238E27FC236}">
                  <a16:creationId xmlns:a16="http://schemas.microsoft.com/office/drawing/2014/main" id="{FD48BB66-02F6-4ED8-9FD5-48E54C36FE9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35" name="Freeform 6">
              <a:extLst>
                <a:ext uri="{FF2B5EF4-FFF2-40B4-BE49-F238E27FC236}">
                  <a16:creationId xmlns:a16="http://schemas.microsoft.com/office/drawing/2014/main" id="{6014BF9D-593E-45CF-B005-599C741C9165}"/>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36" name="Freeform 7">
              <a:extLst>
                <a:ext uri="{FF2B5EF4-FFF2-40B4-BE49-F238E27FC236}">
                  <a16:creationId xmlns:a16="http://schemas.microsoft.com/office/drawing/2014/main" id="{850113E5-485B-4D4B-BE63-746D98C5A32E}"/>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87" r:id="rId1"/>
    <p:sldLayoutId id="2147483855" r:id="rId2"/>
    <p:sldLayoutId id="2147483856" r:id="rId3"/>
    <p:sldLayoutId id="2147483893" r:id="rId4"/>
    <p:sldLayoutId id="2147483894" r:id="rId5"/>
    <p:sldLayoutId id="2147483860" r:id="rId6"/>
    <p:sldLayoutId id="2147483896" r:id="rId7"/>
    <p:sldLayoutId id="2147483888" r:id="rId8"/>
    <p:sldLayoutId id="2147483889" r:id="rId9"/>
    <p:sldLayoutId id="2147483897" r:id="rId10"/>
    <p:sldLayoutId id="2147483890" r:id="rId11"/>
    <p:sldLayoutId id="2147483891" r:id="rId12"/>
    <p:sldLayoutId id="2147483892" r:id="rId13"/>
    <p:sldLayoutId id="2147483875" r:id="rId14"/>
    <p:sldLayoutId id="2147483876" r:id="rId15"/>
    <p:sldLayoutId id="2147483895" r:id="rId16"/>
  </p:sldLayoutIdLst>
  <p:hf sldNum="0" hdr="0" dt="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5" userDrawn="1">
          <p15:clr>
            <a:srgbClr val="F26B43"/>
          </p15:clr>
        </p15:guide>
        <p15:guide id="4" pos="5475" userDrawn="1">
          <p15:clr>
            <a:srgbClr val="F26B43"/>
          </p15:clr>
        </p15:guide>
        <p15:guide id="5" orient="horz" pos="712" userDrawn="1">
          <p15:clr>
            <a:srgbClr val="F26B43"/>
          </p15:clr>
        </p15:guide>
        <p15:guide id="6"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6.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5.emf"/><Relationship Id="rId5" Type="http://schemas.openxmlformats.org/officeDocument/2006/relationships/oleObject" Target="../embeddings/oleObject22.bin"/><Relationship Id="rId4" Type="http://schemas.microsoft.com/office/2018/10/relationships/comments" Target="../comments/modernComment_7BF_332519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5.emf"/><Relationship Id="rId5" Type="http://schemas.openxmlformats.org/officeDocument/2006/relationships/oleObject" Target="../embeddings/oleObject30.bin"/><Relationship Id="rId4" Type="http://schemas.microsoft.com/office/2018/10/relationships/comments" Target="../comments/modernComment_259_C29C48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5.emf"/><Relationship Id="rId5" Type="http://schemas.openxmlformats.org/officeDocument/2006/relationships/oleObject" Target="../embeddings/oleObject31.bin"/><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microsoft.com/office/2018/10/relationships/comments" Target="../comments/modernComment_29E_7E28F336.xml"/><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xml"/><Relationship Id="rId7"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17.jpeg"/><Relationship Id="rId5" Type="http://schemas.openxmlformats.org/officeDocument/2006/relationships/image" Target="../media/image15.emf"/><Relationship Id="rId10" Type="http://schemas.openxmlformats.org/officeDocument/2006/relationships/image" Target="../media/image21.jpeg"/><Relationship Id="rId4" Type="http://schemas.openxmlformats.org/officeDocument/2006/relationships/oleObject" Target="../embeddings/oleObject16.bin"/><Relationship Id="rId9"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1.x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5.emf"/><Relationship Id="rId5" Type="http://schemas.openxmlformats.org/officeDocument/2006/relationships/oleObject" Target="../embeddings/oleObject43.bin"/><Relationship Id="rId4"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23.jpe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24.jpe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25.jpeg"/><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microsoft.com/office/2018/10/relationships/comments" Target="../comments/modernComment_29F_63C0808F.xml"/><Relationship Id="rId2" Type="http://schemas.openxmlformats.org/officeDocument/2006/relationships/slideLayout" Target="../slideLayouts/slideLayout3.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4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26.jpeg"/><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27.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5.e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5.emf"/><Relationship Id="rId5" Type="http://schemas.openxmlformats.org/officeDocument/2006/relationships/oleObject" Target="../embeddings/oleObject52.bin"/><Relationship Id="rId4"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75.xml"/><Relationship Id="rId5" Type="http://schemas.openxmlformats.org/officeDocument/2006/relationships/image" Target="../media/image28.png"/><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29.jpeg"/><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30.png"/><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31.png"/><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32.png"/><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33.png"/><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34.png"/><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35.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15.emf"/><Relationship Id="rId4" Type="http://schemas.openxmlformats.org/officeDocument/2006/relationships/oleObject" Target="../embeddings/oleObject18.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36.png"/><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microsoft.com/office/2018/10/relationships/comments" Target="../comments/modernComment_2C4_C115BFDD.xml"/><Relationship Id="rId2" Type="http://schemas.openxmlformats.org/officeDocument/2006/relationships/slideLayout" Target="../slideLayouts/slideLayout3.xml"/><Relationship Id="rId1" Type="http://schemas.openxmlformats.org/officeDocument/2006/relationships/tags" Target="../tags/tag84.xml"/><Relationship Id="rId5" Type="http://schemas.openxmlformats.org/officeDocument/2006/relationships/image" Target="../media/image1.emf"/><Relationship Id="rId4" Type="http://schemas.openxmlformats.org/officeDocument/2006/relationships/oleObject" Target="../embeddings/oleObject63.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5.emf"/><Relationship Id="rId5" Type="http://schemas.openxmlformats.org/officeDocument/2006/relationships/oleObject" Target="../embeddings/oleObject64.bin"/><Relationship Id="rId4"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4.jpg"/><Relationship Id="rId4" Type="http://schemas.openxmlformats.org/officeDocument/2006/relationships/image" Target="../media/image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image" Target="../media/image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1.em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5.emf"/><Relationship Id="rId5" Type="http://schemas.openxmlformats.org/officeDocument/2006/relationships/oleObject" Target="../embeddings/oleObject71.bin"/><Relationship Id="rId4" Type="http://schemas.openxmlformats.org/officeDocument/2006/relationships/notesSlide" Target="../notesSlides/notesSlide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3.xml"/><Relationship Id="rId1" Type="http://schemas.openxmlformats.org/officeDocument/2006/relationships/tags" Target="../tags/tag95.xml"/><Relationship Id="rId5" Type="http://schemas.openxmlformats.org/officeDocument/2006/relationships/image" Target="../media/image37.jpeg"/><Relationship Id="rId4" Type="http://schemas.openxmlformats.org/officeDocument/2006/relationships/image" Target="../media/image16.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3.xml"/><Relationship Id="rId1" Type="http://schemas.openxmlformats.org/officeDocument/2006/relationships/tags" Target="../tags/tag97.xml"/><Relationship Id="rId4" Type="http://schemas.openxmlformats.org/officeDocument/2006/relationships/image" Target="../media/image16.emf"/></Relationships>
</file>

<file path=ppt/slides/_rels/slide63.xml.rels><?xml version="1.0" encoding="UTF-8" standalone="yes"?>
<Relationships xmlns="http://schemas.openxmlformats.org/package/2006/relationships"><Relationship Id="rId3" Type="http://schemas.microsoft.com/office/2018/10/relationships/comments" Target="../comments/modernComment_7B5_16189780.xml"/><Relationship Id="rId2" Type="http://schemas.openxmlformats.org/officeDocument/2006/relationships/slideLayout" Target="../slideLayouts/slideLayout3.xml"/><Relationship Id="rId1" Type="http://schemas.openxmlformats.org/officeDocument/2006/relationships/tags" Target="../tags/tag98.xml"/><Relationship Id="rId5" Type="http://schemas.openxmlformats.org/officeDocument/2006/relationships/image" Target="../media/image1.emf"/><Relationship Id="rId4" Type="http://schemas.openxmlformats.org/officeDocument/2006/relationships/oleObject" Target="../embeddings/oleObject75.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image" Target="../media/image16.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5.xml"/><Relationship Id="rId1" Type="http://schemas.openxmlformats.org/officeDocument/2006/relationships/tags" Target="../tags/tag101.xml"/><Relationship Id="rId4" Type="http://schemas.openxmlformats.org/officeDocument/2006/relationships/image" Target="../media/image1.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5.emf"/><Relationship Id="rId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5.emf"/><Relationship Id="rId5" Type="http://schemas.openxmlformats.org/officeDocument/2006/relationships/oleObject" Target="../embeddings/oleObject22.bin"/><Relationship Id="rId4" Type="http://schemas.microsoft.com/office/2018/10/relationships/comments" Target="../comments/modernComment_257_3A189A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B8AB4D-3976-4D89-8DDF-9C81A684680D}"/>
              </a:ext>
            </a:extLst>
          </p:cNvPr>
          <p:cNvGraphicFramePr>
            <a:graphicFrameLocks noChangeAspect="1"/>
          </p:cNvGraphicFramePr>
          <p:nvPr>
            <p:custDataLst>
              <p:tags r:id="rId1"/>
            </p:custDataLst>
            <p:extLst>
              <p:ext uri="{D42A27DB-BD31-4B8C-83A1-F6EECF244321}">
                <p14:modId xmlns:p14="http://schemas.microsoft.com/office/powerpoint/2010/main" val="2685395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AB8AB4D-3976-4D89-8DDF-9C81A68468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FCA1B115-BE44-4ED5-9E18-4F528D65F0AD}"/>
              </a:ext>
            </a:extLst>
          </p:cNvPr>
          <p:cNvSpPr>
            <a:spLocks noGrp="1"/>
          </p:cNvSpPr>
          <p:nvPr>
            <p:ph type="ctrTitle"/>
          </p:nvPr>
        </p:nvSpPr>
        <p:spPr>
          <a:xfrm>
            <a:off x="4482455" y="1476597"/>
            <a:ext cx="3977220" cy="860400"/>
          </a:xfrm>
        </p:spPr>
        <p:txBody>
          <a:bodyPr/>
          <a:lstStyle/>
          <a:p>
            <a:r>
              <a:rPr lang="en-IN" dirty="0"/>
              <a:t>Future tax leaders – employment tax updates</a:t>
            </a:r>
          </a:p>
        </p:txBody>
      </p:sp>
      <p:sp>
        <p:nvSpPr>
          <p:cNvPr id="12" name="Subtitle 11">
            <a:extLst>
              <a:ext uri="{FF2B5EF4-FFF2-40B4-BE49-F238E27FC236}">
                <a16:creationId xmlns:a16="http://schemas.microsoft.com/office/drawing/2014/main" id="{AA20C3E1-F6EC-4980-B6F5-A9C38EF4C188}"/>
              </a:ext>
            </a:extLst>
          </p:cNvPr>
          <p:cNvSpPr>
            <a:spLocks noGrp="1"/>
          </p:cNvSpPr>
          <p:nvPr>
            <p:ph type="subTitle" idx="1"/>
          </p:nvPr>
        </p:nvSpPr>
        <p:spPr>
          <a:xfrm>
            <a:off x="4482455" y="2422864"/>
            <a:ext cx="3977221" cy="391225"/>
          </a:xfrm>
        </p:spPr>
        <p:txBody>
          <a:bodyPr/>
          <a:lstStyle/>
          <a:p>
            <a:endParaRPr lang="en-IN" dirty="0"/>
          </a:p>
          <a:p>
            <a:endParaRPr lang="en-IN" b="1" dirty="0"/>
          </a:p>
          <a:p>
            <a:r>
              <a:rPr lang="en-IN" b="1" dirty="0"/>
              <a:t>April 27, 2023</a:t>
            </a:r>
          </a:p>
        </p:txBody>
      </p:sp>
    </p:spTree>
    <p:extLst>
      <p:ext uri="{BB962C8B-B14F-4D97-AF65-F5344CB8AC3E}">
        <p14:creationId xmlns:p14="http://schemas.microsoft.com/office/powerpoint/2010/main" val="240661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61F31D2-4974-422A-A7FF-5305EA76E3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761F31D2-4974-422A-A7FF-5305EA76E3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B0495B-14DD-4D03-BABA-3E80ACE7E5AF}"/>
              </a:ext>
            </a:extLst>
          </p:cNvPr>
          <p:cNvSpPr>
            <a:spLocks noGrp="1"/>
          </p:cNvSpPr>
          <p:nvPr>
            <p:ph type="title"/>
          </p:nvPr>
        </p:nvSpPr>
        <p:spPr>
          <a:xfrm>
            <a:off x="457201" y="294200"/>
            <a:ext cx="8229600" cy="590400"/>
          </a:xfrm>
        </p:spPr>
        <p:txBody>
          <a:bodyPr vert="horz"/>
          <a:lstStyle/>
          <a:p>
            <a:r>
              <a:rPr lang="en-US" dirty="0"/>
              <a:t>Section 4960 remuneration</a:t>
            </a:r>
          </a:p>
        </p:txBody>
      </p:sp>
      <p:sp>
        <p:nvSpPr>
          <p:cNvPr id="5" name="Content Placeholder 4">
            <a:extLst>
              <a:ext uri="{FF2B5EF4-FFF2-40B4-BE49-F238E27FC236}">
                <a16:creationId xmlns:a16="http://schemas.microsoft.com/office/drawing/2014/main" id="{2E6FE7A7-FC22-46DF-AF0F-4701B37F976C}"/>
              </a:ext>
            </a:extLst>
          </p:cNvPr>
          <p:cNvSpPr>
            <a:spLocks noGrp="1"/>
          </p:cNvSpPr>
          <p:nvPr>
            <p:ph idx="1"/>
          </p:nvPr>
        </p:nvSpPr>
        <p:spPr>
          <a:xfrm>
            <a:off x="457201" y="1137920"/>
            <a:ext cx="8229600" cy="4947920"/>
          </a:xfrm>
        </p:spPr>
        <p:txBody>
          <a:bodyPr/>
          <a:lstStyle/>
          <a:p>
            <a:r>
              <a:rPr lang="en-US" dirty="0"/>
              <a:t>Remuneration is used both for identifying top five employees and for applying the $1,000,000 limit.</a:t>
            </a:r>
          </a:p>
          <a:p>
            <a:r>
              <a:rPr lang="en-US" dirty="0"/>
              <a:t>It includes amounts paid by related organizations.</a:t>
            </a:r>
          </a:p>
          <a:p>
            <a:r>
              <a:rPr lang="en-US" dirty="0"/>
              <a:t>Vesting-based timing rule applies to everything but salary (e.g., bonuses, 457(f) plans, nongovernmental 457(b) plans), which may not match box 1 on Form W-2.</a:t>
            </a:r>
          </a:p>
          <a:p>
            <a:r>
              <a:rPr lang="en-US" dirty="0"/>
              <a:t>Earnings in 457(f) and nongovernmental 457(b) plans must be included annually:</a:t>
            </a:r>
          </a:p>
          <a:p>
            <a:pPr lvl="1"/>
            <a:r>
              <a:rPr lang="en-US" dirty="0"/>
              <a:t>Employee-by-employee earnings must be calculated across all plans of each employer.	</a:t>
            </a:r>
          </a:p>
          <a:p>
            <a:pPr lvl="1"/>
            <a:r>
              <a:rPr lang="en-US" dirty="0"/>
              <a:t>Losses can offset earnings, but not contributions/benefit accruals, so net losses carry forward.</a:t>
            </a:r>
          </a:p>
          <a:p>
            <a:r>
              <a:rPr lang="en-US" dirty="0"/>
              <a:t>The value of group-term life insurance in excess of $50,000 is not included, even though it is reported in box 1 of Form W-2.</a:t>
            </a:r>
          </a:p>
        </p:txBody>
      </p:sp>
    </p:spTree>
    <p:extLst>
      <p:ext uri="{BB962C8B-B14F-4D97-AF65-F5344CB8AC3E}">
        <p14:creationId xmlns:p14="http://schemas.microsoft.com/office/powerpoint/2010/main" val="336138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61F31D2-4974-422A-A7FF-5305EA76E3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761F31D2-4974-422A-A7FF-5305EA76E3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B0495B-14DD-4D03-BABA-3E80ACE7E5AF}"/>
              </a:ext>
            </a:extLst>
          </p:cNvPr>
          <p:cNvSpPr>
            <a:spLocks noGrp="1"/>
          </p:cNvSpPr>
          <p:nvPr>
            <p:ph type="title"/>
          </p:nvPr>
        </p:nvSpPr>
        <p:spPr>
          <a:xfrm>
            <a:off x="457201" y="294200"/>
            <a:ext cx="8229600" cy="590400"/>
          </a:xfrm>
        </p:spPr>
        <p:txBody>
          <a:bodyPr vert="horz"/>
          <a:lstStyle/>
          <a:p>
            <a:r>
              <a:rPr lang="en-US" dirty="0"/>
              <a:t>Interesting section 4960 issues</a:t>
            </a:r>
          </a:p>
        </p:txBody>
      </p:sp>
      <p:sp>
        <p:nvSpPr>
          <p:cNvPr id="5" name="Content Placeholder 4">
            <a:extLst>
              <a:ext uri="{FF2B5EF4-FFF2-40B4-BE49-F238E27FC236}">
                <a16:creationId xmlns:a16="http://schemas.microsoft.com/office/drawing/2014/main" id="{2E6FE7A7-FC22-46DF-AF0F-4701B37F976C}"/>
              </a:ext>
            </a:extLst>
          </p:cNvPr>
          <p:cNvSpPr>
            <a:spLocks noGrp="1"/>
          </p:cNvSpPr>
          <p:nvPr>
            <p:ph idx="1"/>
          </p:nvPr>
        </p:nvSpPr>
        <p:spPr>
          <a:xfrm>
            <a:off x="457201" y="1137920"/>
            <a:ext cx="8229600" cy="4947920"/>
          </a:xfrm>
        </p:spPr>
        <p:txBody>
          <a:bodyPr/>
          <a:lstStyle/>
          <a:p>
            <a:r>
              <a:rPr lang="en-US" sz="2400" dirty="0"/>
              <a:t>Less interesting</a:t>
            </a:r>
          </a:p>
          <a:p>
            <a:pPr lvl="1"/>
            <a:r>
              <a:rPr lang="en-US" sz="2000" dirty="0"/>
              <a:t>Governmental vs. nongovernmental 357(b) plans</a:t>
            </a:r>
          </a:p>
          <a:p>
            <a:pPr lvl="1"/>
            <a:r>
              <a:rPr lang="en-US" sz="2000" dirty="0"/>
              <a:t>403(b) plans</a:t>
            </a:r>
          </a:p>
          <a:p>
            <a:pPr lvl="1"/>
            <a:r>
              <a:rPr lang="en-US" sz="2000" dirty="0"/>
              <a:t>Permanent losses</a:t>
            </a:r>
            <a:endParaRPr lang="en-US" sz="2400" dirty="0"/>
          </a:p>
          <a:p>
            <a:r>
              <a:rPr lang="en-US" sz="2400" dirty="0"/>
              <a:t>More interesting</a:t>
            </a:r>
          </a:p>
          <a:p>
            <a:pPr lvl="1"/>
            <a:r>
              <a:rPr lang="en-US" sz="2000" dirty="0"/>
              <a:t>Which entity is the common law employer?</a:t>
            </a:r>
          </a:p>
          <a:p>
            <a:pPr lvl="1"/>
            <a:r>
              <a:rPr lang="en-US" sz="2000" dirty="0"/>
              <a:t>Payments to beneficiaries</a:t>
            </a:r>
          </a:p>
          <a:p>
            <a:pPr lvl="1"/>
            <a:r>
              <a:rPr lang="en-US" sz="2000" dirty="0"/>
              <a:t>Interplay with section 162(m)(6)</a:t>
            </a:r>
          </a:p>
        </p:txBody>
      </p:sp>
    </p:spTree>
    <p:extLst>
      <p:ext uri="{BB962C8B-B14F-4D97-AF65-F5344CB8AC3E}">
        <p14:creationId xmlns:p14="http://schemas.microsoft.com/office/powerpoint/2010/main" val="63601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61F31D2-4974-422A-A7FF-5305EA76E3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761F31D2-4974-422A-A7FF-5305EA76E3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B0495B-14DD-4D03-BABA-3E80ACE7E5AF}"/>
              </a:ext>
            </a:extLst>
          </p:cNvPr>
          <p:cNvSpPr>
            <a:spLocks noGrp="1"/>
          </p:cNvSpPr>
          <p:nvPr>
            <p:ph type="title"/>
          </p:nvPr>
        </p:nvSpPr>
        <p:spPr>
          <a:xfrm>
            <a:off x="457201" y="294200"/>
            <a:ext cx="8229600" cy="590400"/>
          </a:xfrm>
        </p:spPr>
        <p:txBody>
          <a:bodyPr vert="horz"/>
          <a:lstStyle/>
          <a:p>
            <a:r>
              <a:rPr lang="en-US" dirty="0"/>
              <a:t>Section 4960 enforcement activity</a:t>
            </a:r>
          </a:p>
        </p:txBody>
      </p:sp>
      <p:sp>
        <p:nvSpPr>
          <p:cNvPr id="5" name="Content Placeholder 4">
            <a:extLst>
              <a:ext uri="{FF2B5EF4-FFF2-40B4-BE49-F238E27FC236}">
                <a16:creationId xmlns:a16="http://schemas.microsoft.com/office/drawing/2014/main" id="{2E6FE7A7-FC22-46DF-AF0F-4701B37F976C}"/>
              </a:ext>
            </a:extLst>
          </p:cNvPr>
          <p:cNvSpPr>
            <a:spLocks noGrp="1"/>
          </p:cNvSpPr>
          <p:nvPr>
            <p:ph idx="1"/>
          </p:nvPr>
        </p:nvSpPr>
        <p:spPr>
          <a:xfrm>
            <a:off x="457201" y="1137920"/>
            <a:ext cx="8229600" cy="4947920"/>
          </a:xfrm>
        </p:spPr>
        <p:txBody>
          <a:bodyPr/>
          <a:lstStyle/>
          <a:p>
            <a:r>
              <a:rPr lang="en-US" sz="2400" dirty="0"/>
              <a:t>“Compliance check information requests”</a:t>
            </a:r>
          </a:p>
          <a:p>
            <a:r>
              <a:rPr lang="en-US" sz="2400" dirty="0"/>
              <a:t>Examinations</a:t>
            </a:r>
          </a:p>
        </p:txBody>
      </p:sp>
    </p:spTree>
    <p:extLst>
      <p:ext uri="{BB962C8B-B14F-4D97-AF65-F5344CB8AC3E}">
        <p14:creationId xmlns:p14="http://schemas.microsoft.com/office/powerpoint/2010/main" val="26002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722964-A687-4169-A625-2846AB93D5C7}"/>
              </a:ext>
            </a:extLst>
          </p:cNvPr>
          <p:cNvGraphicFramePr>
            <a:graphicFrameLocks noChangeAspect="1"/>
          </p:cNvGraphicFramePr>
          <p:nvPr>
            <p:custDataLst>
              <p:tags r:id="rId1"/>
            </p:custDataLst>
            <p:extLst>
              <p:ext uri="{D42A27DB-BD31-4B8C-83A1-F6EECF244321}">
                <p14:modId xmlns:p14="http://schemas.microsoft.com/office/powerpoint/2010/main" val="271440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4E722964-A687-4169-A625-2846AB93D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7ECD9432-B0D2-4251-B367-AF2DB68BA7C9}"/>
              </a:ext>
            </a:extLst>
          </p:cNvPr>
          <p:cNvSpPr>
            <a:spLocks noGrp="1"/>
          </p:cNvSpPr>
          <p:nvPr>
            <p:ph type="body" sz="quarter" idx="10"/>
          </p:nvPr>
        </p:nvSpPr>
        <p:spPr/>
        <p:txBody>
          <a:bodyPr/>
          <a:lstStyle/>
          <a:p>
            <a:r>
              <a:rPr lang="en-IN" dirty="0"/>
              <a:t>Employment tax considerations for exempt organizations</a:t>
            </a:r>
          </a:p>
        </p:txBody>
      </p:sp>
    </p:spTree>
    <p:extLst>
      <p:ext uri="{BB962C8B-B14F-4D97-AF65-F5344CB8AC3E}">
        <p14:creationId xmlns:p14="http://schemas.microsoft.com/office/powerpoint/2010/main" val="257290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9981F4-81CF-4808-B028-2BB8EF0743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8A9981F4-81CF-4808-B028-2BB8EF0743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EDEA97-891E-4225-B999-ADC1BF90D6B8}"/>
              </a:ext>
            </a:extLst>
          </p:cNvPr>
          <p:cNvSpPr>
            <a:spLocks noGrp="1"/>
          </p:cNvSpPr>
          <p:nvPr>
            <p:ph type="title"/>
          </p:nvPr>
        </p:nvSpPr>
        <p:spPr>
          <a:xfrm>
            <a:off x="457201" y="294200"/>
            <a:ext cx="8229600" cy="590400"/>
          </a:xfrm>
          <a:sp3d/>
        </p:spPr>
        <p:txBody>
          <a:bodyPr vert="horz"/>
          <a:lstStyle/>
          <a:p>
            <a:r>
              <a:rPr lang="en-GB" dirty="0"/>
              <a:t>Coronavirus Aid, Relief and Economic Security (CARES) Act revisited</a:t>
            </a:r>
            <a:endParaRPr lang="en-US" dirty="0"/>
          </a:p>
        </p:txBody>
      </p:sp>
      <p:sp>
        <p:nvSpPr>
          <p:cNvPr id="6" name="Content Placeholder 5">
            <a:extLst>
              <a:ext uri="{FF2B5EF4-FFF2-40B4-BE49-F238E27FC236}">
                <a16:creationId xmlns:a16="http://schemas.microsoft.com/office/drawing/2014/main" id="{9573B23A-9059-4737-A672-9F87F843113F}"/>
              </a:ext>
            </a:extLst>
          </p:cNvPr>
          <p:cNvSpPr>
            <a:spLocks noGrp="1"/>
          </p:cNvSpPr>
          <p:nvPr>
            <p:ph idx="1"/>
          </p:nvPr>
        </p:nvSpPr>
        <p:spPr>
          <a:xfrm>
            <a:off x="457201" y="1137920"/>
            <a:ext cx="8229600" cy="4947920"/>
          </a:xfrm>
          <a:sp3d/>
        </p:spPr>
        <p:txBody>
          <a:bodyPr/>
          <a:lstStyle/>
          <a:p>
            <a:r>
              <a:rPr lang="en-US" dirty="0"/>
              <a:t>Status of employee retention credit</a:t>
            </a:r>
          </a:p>
          <a:p>
            <a:pPr lvl="1"/>
            <a:r>
              <a:rPr lang="en-US" dirty="0"/>
              <a:t>2020 – Statute for claiming credit expires April 15, 2024</a:t>
            </a:r>
          </a:p>
          <a:p>
            <a:pPr lvl="1"/>
            <a:r>
              <a:rPr lang="en-US" dirty="0"/>
              <a:t>2021 – Statute for claiming credit expires April 15, 2025</a:t>
            </a:r>
          </a:p>
          <a:p>
            <a:pPr lvl="1"/>
            <a:r>
              <a:rPr lang="en-US" dirty="0"/>
              <a:t>IRS backlog for processing Forms 941-X</a:t>
            </a:r>
          </a:p>
          <a:p>
            <a:pPr lvl="1"/>
            <a:r>
              <a:rPr lang="en-US" dirty="0"/>
              <a:t>Forms 941-X being flagged for audit</a:t>
            </a:r>
          </a:p>
          <a:p>
            <a:r>
              <a:rPr lang="en-US" dirty="0"/>
              <a:t>Common issues with repayment of  payroll tax deferral (employer portion of social security taxes)</a:t>
            </a:r>
          </a:p>
          <a:p>
            <a:pPr lvl="1"/>
            <a:r>
              <a:rPr lang="en-US" dirty="0"/>
              <a:t>January 3, 2022 – Payment 1</a:t>
            </a:r>
          </a:p>
          <a:p>
            <a:pPr lvl="1"/>
            <a:r>
              <a:rPr lang="en-US" dirty="0"/>
              <a:t>January 3, 2023 – Payment 2</a:t>
            </a:r>
          </a:p>
          <a:p>
            <a:r>
              <a:rPr lang="en-US" dirty="0"/>
              <a:t>Section 127 expansion for student loans</a:t>
            </a:r>
          </a:p>
          <a:p>
            <a:pPr lvl="1"/>
            <a:r>
              <a:rPr lang="en-US" dirty="0"/>
              <a:t>Originally applied only for 2020</a:t>
            </a:r>
          </a:p>
          <a:p>
            <a:pPr lvl="1"/>
            <a:r>
              <a:rPr lang="en-US" dirty="0"/>
              <a:t>Later extended through 2025</a:t>
            </a:r>
          </a:p>
          <a:p>
            <a:r>
              <a:rPr lang="en-US" dirty="0"/>
              <a:t>Discontinuation of 139 disaster relief payments (not part of CARES Act)</a:t>
            </a:r>
          </a:p>
        </p:txBody>
      </p:sp>
    </p:spTree>
    <p:extLst>
      <p:ext uri="{BB962C8B-B14F-4D97-AF65-F5344CB8AC3E}">
        <p14:creationId xmlns:p14="http://schemas.microsoft.com/office/powerpoint/2010/main" val="381193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9981F4-81CF-4808-B028-2BB8EF0743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8A9981F4-81CF-4808-B028-2BB8EF0743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EDEA97-891E-4225-B999-ADC1BF90D6B8}"/>
              </a:ext>
            </a:extLst>
          </p:cNvPr>
          <p:cNvSpPr>
            <a:spLocks noGrp="1"/>
          </p:cNvSpPr>
          <p:nvPr>
            <p:ph type="title"/>
          </p:nvPr>
        </p:nvSpPr>
        <p:spPr>
          <a:xfrm>
            <a:off x="457201" y="294200"/>
            <a:ext cx="8229600" cy="590400"/>
          </a:xfrm>
          <a:sp3d/>
        </p:spPr>
        <p:txBody>
          <a:bodyPr vert="horz"/>
          <a:lstStyle/>
          <a:p>
            <a:r>
              <a:rPr lang="en-GB" dirty="0"/>
              <a:t>California Healthcare Retention Payments</a:t>
            </a:r>
            <a:endParaRPr lang="en-US" dirty="0"/>
          </a:p>
        </p:txBody>
      </p:sp>
      <p:sp>
        <p:nvSpPr>
          <p:cNvPr id="6" name="Content Placeholder 5">
            <a:extLst>
              <a:ext uri="{FF2B5EF4-FFF2-40B4-BE49-F238E27FC236}">
                <a16:creationId xmlns:a16="http://schemas.microsoft.com/office/drawing/2014/main" id="{9573B23A-9059-4737-A672-9F87F843113F}"/>
              </a:ext>
            </a:extLst>
          </p:cNvPr>
          <p:cNvSpPr>
            <a:spLocks noGrp="1"/>
          </p:cNvSpPr>
          <p:nvPr>
            <p:ph idx="1"/>
          </p:nvPr>
        </p:nvSpPr>
        <p:spPr>
          <a:xfrm>
            <a:off x="457201" y="1137920"/>
            <a:ext cx="8229600" cy="4947920"/>
          </a:xfrm>
          <a:sp3d/>
        </p:spPr>
        <p:txBody>
          <a:bodyPr/>
          <a:lstStyle/>
          <a:p>
            <a:r>
              <a:rPr lang="en-US" dirty="0"/>
              <a:t>One-time bonus funded by the State of California 2020 to qualified health care workers</a:t>
            </a:r>
          </a:p>
          <a:p>
            <a:pPr lvl="1"/>
            <a:r>
              <a:rPr lang="en-US" sz="1600" dirty="0"/>
              <a:t>$</a:t>
            </a:r>
            <a:r>
              <a:rPr lang="en-US" dirty="0"/>
              <a:t>1,000 for fulltime workers, plus the amount of matching retention payment for a maximum state payment of $1,500</a:t>
            </a:r>
          </a:p>
          <a:p>
            <a:pPr lvl="1"/>
            <a:r>
              <a:rPr lang="en-US" dirty="0"/>
              <a:t>$750 for part-time workers, plus the amount of matching retention payment for a maximum of $1,250</a:t>
            </a:r>
          </a:p>
          <a:p>
            <a:pPr lvl="1"/>
            <a:r>
              <a:rPr lang="en-US" dirty="0"/>
              <a:t>Eligible physicians receive $1,000</a:t>
            </a:r>
          </a:p>
          <a:p>
            <a:pPr lvl="1"/>
            <a:r>
              <a:rPr lang="en-US" dirty="0"/>
              <a:t>State releases payments to employers for distribution to employees</a:t>
            </a:r>
          </a:p>
          <a:p>
            <a:pPr lvl="1"/>
            <a:r>
              <a:rPr lang="en-US" dirty="0"/>
              <a:t>No clear guidance on whether payment is considered wages subject to employment taxation and W-2 reporting or Form 1099 reporting</a:t>
            </a:r>
          </a:p>
          <a:p>
            <a:pPr lvl="1"/>
            <a:r>
              <a:rPr lang="en-US" dirty="0"/>
              <a:t>Funds must be distributed within 60 days of receipt</a:t>
            </a:r>
            <a:endParaRPr lang="en-US" sz="2000" dirty="0"/>
          </a:p>
        </p:txBody>
      </p:sp>
    </p:spTree>
    <p:extLst>
      <p:ext uri="{BB962C8B-B14F-4D97-AF65-F5344CB8AC3E}">
        <p14:creationId xmlns:p14="http://schemas.microsoft.com/office/powerpoint/2010/main" val="6988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938F1A-7CF0-4CB1-A8E0-5CCECA28D7D6}"/>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3C938F1A-7CF0-4CB1-A8E0-5CCECA28D7D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255EA66-7C75-4737-8197-383E89088611}"/>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457201" y="294200"/>
            <a:ext cx="8229600" cy="590400"/>
          </a:xfrm>
        </p:spPr>
        <p:txBody>
          <a:bodyPr vert="horz"/>
          <a:lstStyle/>
          <a:p>
            <a:r>
              <a:rPr lang="en-US" dirty="0"/>
              <a:t>Polling question 2</a:t>
            </a:r>
          </a:p>
        </p:txBody>
      </p:sp>
      <p:sp>
        <p:nvSpPr>
          <p:cNvPr id="18" name="Rectangle 17">
            <a:extLst>
              <a:ext uri="{FF2B5EF4-FFF2-40B4-BE49-F238E27FC236}">
                <a16:creationId xmlns:a16="http://schemas.microsoft.com/office/drawing/2014/main" id="{92F432F9-3475-4841-A315-5E7397944E23}"/>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9" name="Isosceles Triangle 18">
            <a:extLst>
              <a:ext uri="{FF2B5EF4-FFF2-40B4-BE49-F238E27FC236}">
                <a16:creationId xmlns:a16="http://schemas.microsoft.com/office/drawing/2014/main" id="{8DC6499E-137F-4E2D-806D-F149C30CF3DF}"/>
              </a:ext>
            </a:extLst>
          </p:cNvPr>
          <p:cNvSpPr/>
          <p:nvPr/>
        </p:nvSpPr>
        <p:spPr>
          <a:xfrm rot="8547707">
            <a:off x="683895" y="1555317"/>
            <a:ext cx="286784" cy="33698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0" name="Title 1">
            <a:extLst>
              <a:ext uri="{FF2B5EF4-FFF2-40B4-BE49-F238E27FC236}">
                <a16:creationId xmlns:a16="http://schemas.microsoft.com/office/drawing/2014/main" id="{952DD3B1-C95A-40EA-BBEB-BDF672AFECDA}"/>
              </a:ext>
            </a:extLst>
          </p:cNvPr>
          <p:cNvSpPr txBox="1">
            <a:spLocks/>
          </p:cNvSpPr>
          <p:nvPr/>
        </p:nvSpPr>
        <p:spPr>
          <a:xfrm>
            <a:off x="469796" y="1053696"/>
            <a:ext cx="552173" cy="590400"/>
          </a:xfrm>
          <a:prstGeom prst="rect">
            <a:avLst/>
          </a:prstGeom>
        </p:spPr>
        <p:txBody>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Q</a:t>
            </a:r>
          </a:p>
        </p:txBody>
      </p:sp>
      <p:sp>
        <p:nvSpPr>
          <p:cNvPr id="21" name="Title 1">
            <a:extLst>
              <a:ext uri="{FF2B5EF4-FFF2-40B4-BE49-F238E27FC236}">
                <a16:creationId xmlns:a16="http://schemas.microsoft.com/office/drawing/2014/main" id="{E13BB49C-3590-4709-BEB2-A051FA5AAA6B}"/>
              </a:ext>
            </a:extLst>
          </p:cNvPr>
          <p:cNvSpPr txBox="1">
            <a:spLocks/>
          </p:cNvSpPr>
          <p:nvPr/>
        </p:nvSpPr>
        <p:spPr>
          <a:xfrm>
            <a:off x="1532476" y="207563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The payroll tax deferral will be repaid by the end of calendar 2023.</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3" name="Title 1">
            <a:extLst>
              <a:ext uri="{FF2B5EF4-FFF2-40B4-BE49-F238E27FC236}">
                <a16:creationId xmlns:a16="http://schemas.microsoft.com/office/drawing/2014/main" id="{AF875332-B7DE-49FC-8DEE-B5257A7A616E}"/>
              </a:ext>
            </a:extLst>
          </p:cNvPr>
          <p:cNvSpPr txBox="1">
            <a:spLocks/>
          </p:cNvSpPr>
          <p:nvPr/>
        </p:nvSpPr>
        <p:spPr>
          <a:xfrm>
            <a:off x="1092201" y="1133409"/>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Which of the following statements reflect compliance with the rules just discussed? </a:t>
            </a:r>
          </a:p>
        </p:txBody>
      </p:sp>
      <p:sp>
        <p:nvSpPr>
          <p:cNvPr id="28" name="Title 1">
            <a:extLst>
              <a:ext uri="{FF2B5EF4-FFF2-40B4-BE49-F238E27FC236}">
                <a16:creationId xmlns:a16="http://schemas.microsoft.com/office/drawing/2014/main" id="{6F6FEE84-1E07-4551-B8CF-7C23E1BBB145}"/>
              </a:ext>
            </a:extLst>
          </p:cNvPr>
          <p:cNvSpPr txBox="1">
            <a:spLocks/>
          </p:cNvSpPr>
          <p:nvPr/>
        </p:nvSpPr>
        <p:spPr>
          <a:xfrm>
            <a:off x="1532475" y="4168504"/>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The CARES Act is over; the usual tax rules apply.</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30" name="Title 1">
            <a:extLst>
              <a:ext uri="{FF2B5EF4-FFF2-40B4-BE49-F238E27FC236}">
                <a16:creationId xmlns:a16="http://schemas.microsoft.com/office/drawing/2014/main" id="{0C16E14B-EB08-41B3-AB00-CDA8BBC0E174}"/>
              </a:ext>
            </a:extLst>
          </p:cNvPr>
          <p:cNvSpPr txBox="1">
            <a:spLocks/>
          </p:cNvSpPr>
          <p:nvPr/>
        </p:nvSpPr>
        <p:spPr>
          <a:xfrm>
            <a:off x="1532475" y="4866127"/>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None of the above.</a:t>
            </a:r>
          </a:p>
        </p:txBody>
      </p:sp>
      <p:sp>
        <p:nvSpPr>
          <p:cNvPr id="34" name="Oval 33">
            <a:extLst>
              <a:ext uri="{FF2B5EF4-FFF2-40B4-BE49-F238E27FC236}">
                <a16:creationId xmlns:a16="http://schemas.microsoft.com/office/drawing/2014/main" id="{182D3EE3-A2D2-4182-8759-52387C4D1FEA}"/>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5" name="Oval 34">
            <a:extLst>
              <a:ext uri="{FF2B5EF4-FFF2-40B4-BE49-F238E27FC236}">
                <a16:creationId xmlns:a16="http://schemas.microsoft.com/office/drawing/2014/main" id="{784AB1F4-BC1F-4515-8197-D6B1C7216827}"/>
              </a:ext>
            </a:extLst>
          </p:cNvPr>
          <p:cNvSpPr/>
          <p:nvPr/>
        </p:nvSpPr>
        <p:spPr>
          <a:xfrm>
            <a:off x="1092201" y="3512110"/>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6" name="Oval 35">
            <a:extLst>
              <a:ext uri="{FF2B5EF4-FFF2-40B4-BE49-F238E27FC236}">
                <a16:creationId xmlns:a16="http://schemas.microsoft.com/office/drawing/2014/main" id="{899A501D-84C0-4E55-AD03-D75D6F7FFA70}"/>
              </a:ext>
            </a:extLst>
          </p:cNvPr>
          <p:cNvSpPr/>
          <p:nvPr/>
        </p:nvSpPr>
        <p:spPr>
          <a:xfrm>
            <a:off x="1092201" y="2814487"/>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7" name="Oval 36">
            <a:extLst>
              <a:ext uri="{FF2B5EF4-FFF2-40B4-BE49-F238E27FC236}">
                <a16:creationId xmlns:a16="http://schemas.microsoft.com/office/drawing/2014/main" id="{E53F5684-B0B5-41CB-9F01-6385E0FFE322}"/>
              </a:ext>
            </a:extLst>
          </p:cNvPr>
          <p:cNvSpPr/>
          <p:nvPr/>
        </p:nvSpPr>
        <p:spPr>
          <a:xfrm>
            <a:off x="1092201" y="4209733"/>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8" name="Oval 37">
            <a:extLst>
              <a:ext uri="{FF2B5EF4-FFF2-40B4-BE49-F238E27FC236}">
                <a16:creationId xmlns:a16="http://schemas.microsoft.com/office/drawing/2014/main" id="{9BEDD14B-0D5C-4203-96F2-1C173006D884}"/>
              </a:ext>
            </a:extLst>
          </p:cNvPr>
          <p:cNvSpPr/>
          <p:nvPr/>
        </p:nvSpPr>
        <p:spPr>
          <a:xfrm>
            <a:off x="1092201" y="490735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E</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2" name="Title 1">
            <a:extLst>
              <a:ext uri="{FF2B5EF4-FFF2-40B4-BE49-F238E27FC236}">
                <a16:creationId xmlns:a16="http://schemas.microsoft.com/office/drawing/2014/main" id="{C1BB387D-1499-4BFB-9CBC-A435B679CA42}"/>
              </a:ext>
            </a:extLst>
          </p:cNvPr>
          <p:cNvSpPr txBox="1">
            <a:spLocks/>
          </p:cNvSpPr>
          <p:nvPr/>
        </p:nvSpPr>
        <p:spPr>
          <a:xfrm>
            <a:off x="1532475" y="2773259"/>
            <a:ext cx="7154324" cy="738664"/>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We’re currently tracking COVID-related sick days for the Employee Retention Credit.</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4" name="Title 1">
            <a:extLst>
              <a:ext uri="{FF2B5EF4-FFF2-40B4-BE49-F238E27FC236}">
                <a16:creationId xmlns:a16="http://schemas.microsoft.com/office/drawing/2014/main" id="{BF71D07E-EB44-410A-9F12-2BB20540BE69}"/>
              </a:ext>
            </a:extLst>
          </p:cNvPr>
          <p:cNvSpPr txBox="1">
            <a:spLocks/>
          </p:cNvSpPr>
          <p:nvPr/>
        </p:nvSpPr>
        <p:spPr>
          <a:xfrm>
            <a:off x="1616037" y="3517046"/>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9" name="Title 1">
            <a:extLst>
              <a:ext uri="{FF2B5EF4-FFF2-40B4-BE49-F238E27FC236}">
                <a16:creationId xmlns:a16="http://schemas.microsoft.com/office/drawing/2014/main" id="{8E6EB78B-5000-4626-952C-95CB2187044B}"/>
              </a:ext>
            </a:extLst>
          </p:cNvPr>
          <p:cNvSpPr txBox="1">
            <a:spLocks/>
          </p:cNvSpPr>
          <p:nvPr/>
        </p:nvSpPr>
        <p:spPr>
          <a:xfrm>
            <a:off x="1574256" y="3512110"/>
            <a:ext cx="7154324" cy="738664"/>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The C</a:t>
            </a:r>
            <a:r>
              <a:rPr lang="en-IN" sz="1800" dirty="0">
                <a:solidFill>
                  <a:prstClr val="white"/>
                </a:solidFill>
              </a:rPr>
              <a:t>A employee bonus payments can either be paid to eligible employees or applied to their benefit.</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858069273"/>
      </p:ext>
    </p:extLst>
  </p:cSld>
  <p:clrMapOvr>
    <a:masterClrMapping/>
  </p:clrMapOvr>
  <p:extLst>
    <p:ext uri="{6950BFC3-D8DA-4A85-94F7-54DA5524770B}">
      <p188:commentRel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722964-A687-4169-A625-2846AB93D5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4E722964-A687-4169-A625-2846AB93D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7ECD9432-B0D2-4251-B367-AF2DB68BA7C9}"/>
              </a:ext>
            </a:extLst>
          </p:cNvPr>
          <p:cNvSpPr>
            <a:spLocks noGrp="1"/>
          </p:cNvSpPr>
          <p:nvPr>
            <p:ph type="body" sz="quarter" idx="10"/>
          </p:nvPr>
        </p:nvSpPr>
        <p:spPr>
          <a:xfrm>
            <a:off x="454963" y="1137022"/>
            <a:ext cx="4392808" cy="1202318"/>
          </a:xfrm>
        </p:spPr>
        <p:txBody>
          <a:bodyPr/>
          <a:lstStyle/>
          <a:p>
            <a:r>
              <a:rPr lang="en-IN" dirty="0"/>
              <a:t>Compensation reporting on Form 990</a:t>
            </a:r>
          </a:p>
        </p:txBody>
      </p:sp>
    </p:spTree>
    <p:extLst>
      <p:ext uri="{BB962C8B-B14F-4D97-AF65-F5344CB8AC3E}">
        <p14:creationId xmlns:p14="http://schemas.microsoft.com/office/powerpoint/2010/main" val="8605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938F1A-7CF0-4CB1-A8E0-5CCECA28D7D6}"/>
              </a:ext>
            </a:extLst>
          </p:cNvPr>
          <p:cNvGraphicFramePr>
            <a:graphicFrameLocks noChangeAspect="1"/>
          </p:cNvGraphicFramePr>
          <p:nvPr>
            <p:custDataLst>
              <p:tags r:id="rId1"/>
            </p:custDataLst>
            <p:extLst>
              <p:ext uri="{D42A27DB-BD31-4B8C-83A1-F6EECF244321}">
                <p14:modId xmlns:p14="http://schemas.microsoft.com/office/powerpoint/2010/main" val="4175940345"/>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3C938F1A-7CF0-4CB1-A8E0-5CCECA28D7D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255EA66-7C75-4737-8197-383E89088611}"/>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457201" y="275150"/>
            <a:ext cx="8229600" cy="590400"/>
          </a:xfrm>
        </p:spPr>
        <p:txBody>
          <a:bodyPr vert="horz"/>
          <a:lstStyle/>
          <a:p>
            <a:r>
              <a:rPr lang="en-US" dirty="0"/>
              <a:t>Polling question 3</a:t>
            </a:r>
          </a:p>
        </p:txBody>
      </p:sp>
      <p:grpSp>
        <p:nvGrpSpPr>
          <p:cNvPr id="3" name="Group 2">
            <a:extLst>
              <a:ext uri="{FF2B5EF4-FFF2-40B4-BE49-F238E27FC236}">
                <a16:creationId xmlns:a16="http://schemas.microsoft.com/office/drawing/2014/main" id="{2C5FB80D-996C-4CA0-BFCC-048F2A9D2434}"/>
              </a:ext>
            </a:extLst>
          </p:cNvPr>
          <p:cNvGrpSpPr/>
          <p:nvPr/>
        </p:nvGrpSpPr>
        <p:grpSpPr>
          <a:xfrm>
            <a:off x="457200" y="1053696"/>
            <a:ext cx="564769" cy="838606"/>
            <a:chOff x="457200" y="1053696"/>
            <a:chExt cx="564769" cy="838606"/>
          </a:xfrm>
        </p:grpSpPr>
        <p:sp>
          <p:nvSpPr>
            <p:cNvPr id="18" name="Rectangle 17">
              <a:extLst>
                <a:ext uri="{FF2B5EF4-FFF2-40B4-BE49-F238E27FC236}">
                  <a16:creationId xmlns:a16="http://schemas.microsoft.com/office/drawing/2014/main" id="{1B63F68C-88A9-418D-B0F1-DE2E6179767B}"/>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9" name="Isosceles Triangle 18">
              <a:extLst>
                <a:ext uri="{FF2B5EF4-FFF2-40B4-BE49-F238E27FC236}">
                  <a16:creationId xmlns:a16="http://schemas.microsoft.com/office/drawing/2014/main" id="{B0BDC3C1-DB38-4C06-B22E-332DD5CB8167}"/>
                </a:ext>
              </a:extLst>
            </p:cNvPr>
            <p:cNvSpPr/>
            <p:nvPr/>
          </p:nvSpPr>
          <p:spPr>
            <a:xfrm rot="8547707">
              <a:off x="683895" y="1555317"/>
              <a:ext cx="286784" cy="33698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0" name="Title 1">
              <a:extLst>
                <a:ext uri="{FF2B5EF4-FFF2-40B4-BE49-F238E27FC236}">
                  <a16:creationId xmlns:a16="http://schemas.microsoft.com/office/drawing/2014/main" id="{C9A00EC7-FF4B-4C6E-BD7E-F9C7A07BA56F}"/>
                </a:ext>
              </a:extLst>
            </p:cNvPr>
            <p:cNvSpPr txBox="1">
              <a:spLocks/>
            </p:cNvSpPr>
            <p:nvPr/>
          </p:nvSpPr>
          <p:spPr>
            <a:xfrm>
              <a:off x="469796" y="1053696"/>
              <a:ext cx="552173" cy="590400"/>
            </a:xfrm>
            <a:prstGeom prst="rect">
              <a:avLst/>
            </a:prstGeom>
          </p:spPr>
          <p:txBody>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Q</a:t>
              </a:r>
            </a:p>
          </p:txBody>
        </p:sp>
      </p:grpSp>
      <p:sp>
        <p:nvSpPr>
          <p:cNvPr id="21" name="Title 1">
            <a:extLst>
              <a:ext uri="{FF2B5EF4-FFF2-40B4-BE49-F238E27FC236}">
                <a16:creationId xmlns:a16="http://schemas.microsoft.com/office/drawing/2014/main" id="{300984D6-6130-436D-AA4E-927E326D5C2A}"/>
              </a:ext>
            </a:extLst>
          </p:cNvPr>
          <p:cNvSpPr txBox="1">
            <a:spLocks/>
          </p:cNvSpPr>
          <p:nvPr/>
        </p:nvSpPr>
        <p:spPr>
          <a:xfrm>
            <a:off x="1532476" y="207563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It ties perfectly to the employee’s Form W-2.</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2" name="Oval 21">
            <a:extLst>
              <a:ext uri="{FF2B5EF4-FFF2-40B4-BE49-F238E27FC236}">
                <a16:creationId xmlns:a16="http://schemas.microsoft.com/office/drawing/2014/main" id="{3D269A2D-3A8E-4AC0-927F-200C6D106A36}"/>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3" name="Title 1">
            <a:extLst>
              <a:ext uri="{FF2B5EF4-FFF2-40B4-BE49-F238E27FC236}">
                <a16:creationId xmlns:a16="http://schemas.microsoft.com/office/drawing/2014/main" id="{11A4C9C6-A327-4321-90AE-35AA6480CB94}"/>
              </a:ext>
            </a:extLst>
          </p:cNvPr>
          <p:cNvSpPr txBox="1">
            <a:spLocks/>
          </p:cNvSpPr>
          <p:nvPr/>
        </p:nvSpPr>
        <p:spPr>
          <a:xfrm>
            <a:off x="1092201" y="1133409"/>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Which of the following is true about accurate Form 990 compensation reporting?</a:t>
            </a:r>
          </a:p>
        </p:txBody>
      </p:sp>
      <p:sp>
        <p:nvSpPr>
          <p:cNvPr id="24" name="Oval 23">
            <a:extLst>
              <a:ext uri="{FF2B5EF4-FFF2-40B4-BE49-F238E27FC236}">
                <a16:creationId xmlns:a16="http://schemas.microsoft.com/office/drawing/2014/main" id="{2D469FA1-E104-408E-AD90-3D69B98ABB08}"/>
              </a:ext>
            </a:extLst>
          </p:cNvPr>
          <p:cNvSpPr/>
          <p:nvPr/>
        </p:nvSpPr>
        <p:spPr>
          <a:xfrm>
            <a:off x="1092201" y="3512110"/>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5" name="Title 1">
            <a:extLst>
              <a:ext uri="{FF2B5EF4-FFF2-40B4-BE49-F238E27FC236}">
                <a16:creationId xmlns:a16="http://schemas.microsoft.com/office/drawing/2014/main" id="{FB1CD8CC-B0F9-4AAB-BCA2-2FEA42E49C81}"/>
              </a:ext>
            </a:extLst>
          </p:cNvPr>
          <p:cNvSpPr txBox="1">
            <a:spLocks/>
          </p:cNvSpPr>
          <p:nvPr/>
        </p:nvSpPr>
        <p:spPr>
          <a:xfrm>
            <a:off x="1532475" y="2773260"/>
            <a:ext cx="7154324" cy="738664"/>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It</a:t>
            </a: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 can help the organization avoid an automatic excess benefit transaction.</a:t>
            </a:r>
          </a:p>
        </p:txBody>
      </p:sp>
      <p:sp>
        <p:nvSpPr>
          <p:cNvPr id="26" name="Oval 25">
            <a:extLst>
              <a:ext uri="{FF2B5EF4-FFF2-40B4-BE49-F238E27FC236}">
                <a16:creationId xmlns:a16="http://schemas.microsoft.com/office/drawing/2014/main" id="{95E4D86B-B7BB-4E2B-A1E7-F6EA58CDF68F}"/>
              </a:ext>
            </a:extLst>
          </p:cNvPr>
          <p:cNvSpPr/>
          <p:nvPr/>
        </p:nvSpPr>
        <p:spPr>
          <a:xfrm>
            <a:off x="1092201" y="2814487"/>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7" name="Title 1">
            <a:extLst>
              <a:ext uri="{FF2B5EF4-FFF2-40B4-BE49-F238E27FC236}">
                <a16:creationId xmlns:a16="http://schemas.microsoft.com/office/drawing/2014/main" id="{3F8C4A9D-BBDF-4887-9146-A9AC792774DB}"/>
              </a:ext>
            </a:extLst>
          </p:cNvPr>
          <p:cNvSpPr txBox="1">
            <a:spLocks/>
          </p:cNvSpPr>
          <p:nvPr/>
        </p:nvSpPr>
        <p:spPr>
          <a:xfrm>
            <a:off x="1532475" y="3470882"/>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Only the highest-compensated employees are reported. </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8" name="Title 1">
            <a:extLst>
              <a:ext uri="{FF2B5EF4-FFF2-40B4-BE49-F238E27FC236}">
                <a16:creationId xmlns:a16="http://schemas.microsoft.com/office/drawing/2014/main" id="{236CAC97-51C5-4857-B82D-711A63B05A47}"/>
              </a:ext>
            </a:extLst>
          </p:cNvPr>
          <p:cNvSpPr txBox="1">
            <a:spLocks/>
          </p:cNvSpPr>
          <p:nvPr/>
        </p:nvSpPr>
        <p:spPr>
          <a:xfrm>
            <a:off x="1532475" y="4168504"/>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It is reasonable compensation by definition.</a:t>
            </a:r>
          </a:p>
        </p:txBody>
      </p:sp>
      <p:sp>
        <p:nvSpPr>
          <p:cNvPr id="29" name="Oval 28">
            <a:extLst>
              <a:ext uri="{FF2B5EF4-FFF2-40B4-BE49-F238E27FC236}">
                <a16:creationId xmlns:a16="http://schemas.microsoft.com/office/drawing/2014/main" id="{48FF3F2B-3768-45A7-B695-CC8BCB24E053}"/>
              </a:ext>
            </a:extLst>
          </p:cNvPr>
          <p:cNvSpPr/>
          <p:nvPr/>
        </p:nvSpPr>
        <p:spPr>
          <a:xfrm>
            <a:off x="1092201" y="4209733"/>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Tree>
    <p:extLst>
      <p:ext uri="{BB962C8B-B14F-4D97-AF65-F5344CB8AC3E}">
        <p14:creationId xmlns:p14="http://schemas.microsoft.com/office/powerpoint/2010/main" val="3265021968"/>
      </p:ext>
    </p:extLst>
  </p:cSld>
  <p:clrMapOvr>
    <a:masterClrMapping/>
  </p:clrMapOvr>
  <p:extLst>
    <p:ext uri="{6950BFC3-D8DA-4A85-94F7-54DA5524770B}">
      <p188:commentRel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extLst>
              <p:ext uri="{D42A27DB-BD31-4B8C-83A1-F6EECF244321}">
                <p14:modId xmlns:p14="http://schemas.microsoft.com/office/powerpoint/2010/main" val="2569470196"/>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3" name="Text Placeholder 12">
            <a:extLst>
              <a:ext uri="{FF2B5EF4-FFF2-40B4-BE49-F238E27FC236}">
                <a16:creationId xmlns:a16="http://schemas.microsoft.com/office/drawing/2014/main" id="{DB37E5C8-6BA4-4DC2-90AB-F13D8D10E84D}"/>
              </a:ext>
            </a:extLst>
          </p:cNvPr>
          <p:cNvSpPr>
            <a:spLocks noGrp="1"/>
          </p:cNvSpPr>
          <p:nvPr>
            <p:ph type="body" sz="quarter" idx="10"/>
          </p:nvPr>
        </p:nvSpPr>
        <p:spPr/>
        <p:txBody>
          <a:bodyPr/>
          <a:lstStyle/>
          <a:p>
            <a:r>
              <a:rPr lang="en-IN" dirty="0"/>
              <a:t>Who is reported?</a:t>
            </a:r>
          </a:p>
        </p:txBody>
      </p:sp>
    </p:spTree>
    <p:extLst>
      <p:ext uri="{BB962C8B-B14F-4D97-AF65-F5344CB8AC3E}">
        <p14:creationId xmlns:p14="http://schemas.microsoft.com/office/powerpoint/2010/main" val="233208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9C8B656-2E14-470C-B67E-F00F82F712B3}"/>
              </a:ext>
            </a:extLst>
          </p:cNvPr>
          <p:cNvGraphicFramePr>
            <a:graphicFrameLocks noChangeAspect="1"/>
          </p:cNvGraphicFramePr>
          <p:nvPr>
            <p:custDataLst>
              <p:tags r:id="rId1"/>
            </p:custDataLst>
            <p:extLst>
              <p:ext uri="{D42A27DB-BD31-4B8C-83A1-F6EECF244321}">
                <p14:modId xmlns:p14="http://schemas.microsoft.com/office/powerpoint/2010/main" val="312999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19C8B656-2E14-470C-B67E-F00F82F71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GB" dirty="0"/>
              <a:t>Disclaimer</a:t>
            </a:r>
          </a:p>
        </p:txBody>
      </p:sp>
      <p:sp>
        <p:nvSpPr>
          <p:cNvPr id="3" name="Content Placeholder 2"/>
          <p:cNvSpPr>
            <a:spLocks noGrp="1"/>
          </p:cNvSpPr>
          <p:nvPr>
            <p:ph idx="1"/>
          </p:nvPr>
        </p:nvSpPr>
        <p:spPr>
          <a:xfrm>
            <a:off x="457201" y="1137920"/>
            <a:ext cx="8229600" cy="4947920"/>
          </a:xfrm>
        </p:spPr>
        <p:txBody>
          <a:bodyPr/>
          <a:lstStyle/>
          <a:p>
            <a:pPr lvl="0"/>
            <a:r>
              <a:rPr lang="en-US" altLang="en-US" sz="15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r>
              <a:rPr lang="en-US" altLang="en-US" sz="1500" dirty="0"/>
              <a:t>This presentation is © 2023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a:t>
            </a:r>
          </a:p>
          <a:p>
            <a:pPr lvl="0"/>
            <a:r>
              <a:rPr lang="en-US" altLang="en-US" sz="1500" dirty="0"/>
              <a:t>Ernst &amp; Young LLP expressly disclaims any liability in connection with use of this presentation or its contents by any third party.</a:t>
            </a:r>
          </a:p>
          <a:p>
            <a:pPr lvl="0"/>
            <a:r>
              <a:rPr lang="en-US" altLang="en-US" sz="1500" dirty="0"/>
              <a:t>Views expressed in this presentation are those of the speakers and do not necessarily represent the views of Ernst &amp; Young LLP.</a:t>
            </a:r>
          </a:p>
          <a:p>
            <a:pPr lvl="0"/>
            <a:r>
              <a:rPr lang="en-US" altLang="en-US" sz="1500" dirty="0"/>
              <a:t>This presentation is provided solely for the purpose of enhancing knowledge on tax matters. It does not provide tax advice to any taxpayer because it does not take into account any specific taxpayer’s facts and circumstances.</a:t>
            </a:r>
          </a:p>
          <a:p>
            <a:pPr lvl="0"/>
            <a:r>
              <a:rPr lang="en-US" altLang="en-US" sz="1500" dirty="0"/>
              <a:t>These slides are for educational purposes only and are not intended and should not be relied upon, as accounting advice.</a:t>
            </a:r>
            <a:endParaRPr lang="en-GB" sz="1500" dirty="0"/>
          </a:p>
        </p:txBody>
      </p:sp>
    </p:spTree>
    <p:extLst>
      <p:ext uri="{BB962C8B-B14F-4D97-AF65-F5344CB8AC3E}">
        <p14:creationId xmlns:p14="http://schemas.microsoft.com/office/powerpoint/2010/main" val="173575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964054FC-E513-4A99-88BD-9C02D2065B7E}"/>
              </a:ext>
            </a:extLst>
          </p:cNvPr>
          <p:cNvGraphicFramePr>
            <a:graphicFrameLocks noChangeAspect="1"/>
          </p:cNvGraphicFramePr>
          <p:nvPr>
            <p:custDataLst>
              <p:tags r:id="rId1"/>
            </p:custDataLst>
            <p:extLst>
              <p:ext uri="{D42A27DB-BD31-4B8C-83A1-F6EECF244321}">
                <p14:modId xmlns:p14="http://schemas.microsoft.com/office/powerpoint/2010/main" val="1422492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4" name="Object 13" hidden="1">
                        <a:extLst>
                          <a:ext uri="{FF2B5EF4-FFF2-40B4-BE49-F238E27FC236}">
                            <a16:creationId xmlns:a16="http://schemas.microsoft.com/office/drawing/2014/main" id="{964054FC-E513-4A99-88BD-9C02D2065B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Current directors or trustees</a:t>
            </a:r>
            <a:endParaRPr lang="en-GB" dirty="0"/>
          </a:p>
        </p:txBody>
      </p:sp>
      <p:sp>
        <p:nvSpPr>
          <p:cNvPr id="3" name="Content Placeholder 2"/>
          <p:cNvSpPr>
            <a:spLocks noGrp="1"/>
          </p:cNvSpPr>
          <p:nvPr>
            <p:ph idx="1"/>
          </p:nvPr>
        </p:nvSpPr>
        <p:spPr>
          <a:xfrm>
            <a:off x="457200" y="1138238"/>
            <a:ext cx="8229600" cy="1723549"/>
          </a:xfrm>
        </p:spPr>
        <p:txBody>
          <a:bodyPr>
            <a:spAutoFit/>
          </a:bodyPr>
          <a:lstStyle/>
          <a:p>
            <a:r>
              <a:rPr lang="en-US" dirty="0"/>
              <a:t>Disclose all </a:t>
            </a:r>
            <a:r>
              <a:rPr lang="en-US" dirty="0">
                <a:solidFill>
                  <a:schemeClr val="tx2"/>
                </a:solidFill>
              </a:rPr>
              <a:t>current</a:t>
            </a:r>
            <a:r>
              <a:rPr lang="en-US" dirty="0"/>
              <a:t> directors and trustees.</a:t>
            </a:r>
          </a:p>
          <a:p>
            <a:r>
              <a:rPr lang="en-US" dirty="0"/>
              <a:t>A director/trustee is a voting member of the organization’s   governing body.</a:t>
            </a:r>
          </a:p>
          <a:p>
            <a:r>
              <a:rPr lang="en-US" dirty="0"/>
              <a:t>Often receive no reportable compensation.</a:t>
            </a:r>
          </a:p>
          <a:p>
            <a:r>
              <a:rPr lang="en-US" dirty="0"/>
              <a:t>“Current” means having served even one day of the tax year.</a:t>
            </a:r>
          </a:p>
        </p:txBody>
      </p:sp>
      <p:sp>
        <p:nvSpPr>
          <p:cNvPr id="30" name="Rectangle 29">
            <a:extLst>
              <a:ext uri="{FF2B5EF4-FFF2-40B4-BE49-F238E27FC236}">
                <a16:creationId xmlns:a16="http://schemas.microsoft.com/office/drawing/2014/main" id="{27E1E0AB-4125-47AF-9E1A-27473FE55F58}"/>
              </a:ext>
            </a:extLst>
          </p:cNvPr>
          <p:cNvSpPr/>
          <p:nvPr/>
        </p:nvSpPr>
        <p:spPr>
          <a:xfrm>
            <a:off x="1162726" y="5459253"/>
            <a:ext cx="7528837" cy="636747"/>
          </a:xfrm>
          <a:prstGeom prst="rect">
            <a:avLst/>
          </a:prstGeom>
          <a:noFill/>
          <a:ln w="9525" cap="flat" cmpd="sng" algn="ctr">
            <a:solidFill>
              <a:schemeClr val="tx2"/>
            </a:solidFill>
            <a:prstDash val="dash"/>
          </a:ln>
          <a:effectLst/>
          <a:extLst>
            <a:ext uri="{909E8E84-426E-40DD-AFC4-6F175D3DCCD1}">
              <a14:hiddenFill xmlns:a14="http://schemas.microsoft.com/office/drawing/2010/main">
                <a:solidFill>
                  <a:srgbClr val="747480"/>
                </a:solidFill>
              </a14:hiddenFill>
            </a:ext>
          </a:extLst>
        </p:spPr>
        <p:txBody>
          <a:bodyPr lIns="274320" rIns="182880" rtlCol="0" anchor="ctr" anchorCtr="0">
            <a:noAutofit/>
          </a:bodyPr>
          <a:lstStyle/>
          <a:p>
            <a:pPr lvl="0" defTabSz="685434">
              <a:defRPr/>
            </a:pPr>
            <a:r>
              <a:rPr lang="en-IN" sz="1400" b="1" kern="0" dirty="0">
                <a:solidFill>
                  <a:schemeClr val="tx2"/>
                </a:solidFill>
                <a:latin typeface="+mj-lt"/>
              </a:rPr>
              <a:t>Consider carefully who should be reported when terms begin or end on dates other than the beginning or ending of the tax year. </a:t>
            </a:r>
          </a:p>
        </p:txBody>
      </p:sp>
      <p:grpSp>
        <p:nvGrpSpPr>
          <p:cNvPr id="31" name="Group 30">
            <a:extLst>
              <a:ext uri="{FF2B5EF4-FFF2-40B4-BE49-F238E27FC236}">
                <a16:creationId xmlns:a16="http://schemas.microsoft.com/office/drawing/2014/main" id="{B2CBBB8C-5483-4B85-90E3-EFAB57189C0B}"/>
              </a:ext>
            </a:extLst>
          </p:cNvPr>
          <p:cNvGrpSpPr/>
          <p:nvPr/>
        </p:nvGrpSpPr>
        <p:grpSpPr>
          <a:xfrm>
            <a:off x="463887" y="5459253"/>
            <a:ext cx="834122" cy="636747"/>
            <a:chOff x="615950" y="5459253"/>
            <a:chExt cx="834122" cy="636747"/>
          </a:xfrm>
        </p:grpSpPr>
        <p:sp>
          <p:nvSpPr>
            <p:cNvPr id="32" name="Rectangle 31">
              <a:extLst>
                <a:ext uri="{FF2B5EF4-FFF2-40B4-BE49-F238E27FC236}">
                  <a16:creationId xmlns:a16="http://schemas.microsoft.com/office/drawing/2014/main" id="{86D27626-DED5-4E4F-8C02-E9C68EB5AD68}"/>
                </a:ext>
              </a:extLst>
            </p:cNvPr>
            <p:cNvSpPr/>
            <p:nvPr/>
          </p:nvSpPr>
          <p:spPr>
            <a:xfrm>
              <a:off x="1283476" y="5459253"/>
              <a:ext cx="166594" cy="636747"/>
            </a:xfrm>
            <a:prstGeom prst="rect">
              <a:avLst/>
            </a:prstGeom>
            <a:solidFill>
              <a:srgbClr val="747480"/>
            </a:solidFill>
            <a:ln w="9525" cap="flat" cmpd="sng" algn="ctr">
              <a:solidFill>
                <a:srgbClr val="747480"/>
              </a:solidFill>
              <a:prstDash val="solid"/>
            </a:ln>
            <a:effectLst/>
          </p:spPr>
          <p:txBody>
            <a:bodyPr rtlCol="0" anchor="t"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j-lt"/>
                <a:ea typeface="+mn-ea"/>
                <a:cs typeface="+mn-cs"/>
              </a:endParaRPr>
            </a:p>
          </p:txBody>
        </p:sp>
        <p:sp>
          <p:nvSpPr>
            <p:cNvPr id="33" name="Rectangle 32">
              <a:extLst>
                <a:ext uri="{FF2B5EF4-FFF2-40B4-BE49-F238E27FC236}">
                  <a16:creationId xmlns:a16="http://schemas.microsoft.com/office/drawing/2014/main" id="{0FE06016-44C6-4B72-A56C-A760181634EB}"/>
                </a:ext>
              </a:extLst>
            </p:cNvPr>
            <p:cNvSpPr/>
            <p:nvPr/>
          </p:nvSpPr>
          <p:spPr>
            <a:xfrm>
              <a:off x="615950" y="5459253"/>
              <a:ext cx="698839" cy="636747"/>
            </a:xfrm>
            <a:prstGeom prst="rect">
              <a:avLst/>
            </a:prstGeom>
            <a:solidFill>
              <a:schemeClr val="tx2"/>
            </a:solidFill>
            <a:ln w="9525" cap="flat" cmpd="sng" algn="ctr">
              <a:solidFill>
                <a:schemeClr val="tx2"/>
              </a:solidFill>
              <a:prstDash val="solid"/>
            </a:ln>
            <a:effectLst/>
          </p:spPr>
          <p:txBody>
            <a:bodyPr rtlCol="0" anchor="ctr"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mn-cs"/>
                </a:rPr>
                <a:t>Tip </a:t>
              </a:r>
            </a:p>
          </p:txBody>
        </p:sp>
        <p:sp>
          <p:nvSpPr>
            <p:cNvPr id="34" name="Isosceles Triangle 33">
              <a:extLst>
                <a:ext uri="{FF2B5EF4-FFF2-40B4-BE49-F238E27FC236}">
                  <a16:creationId xmlns:a16="http://schemas.microsoft.com/office/drawing/2014/main" id="{D5924CEE-2198-4131-A53C-F06209652CAA}"/>
                </a:ext>
              </a:extLst>
            </p:cNvPr>
            <p:cNvSpPr/>
            <p:nvPr/>
          </p:nvSpPr>
          <p:spPr>
            <a:xfrm rot="5400000">
              <a:off x="1289134" y="5709163"/>
              <a:ext cx="184950" cy="136926"/>
            </a:xfrm>
            <a:prstGeom prst="triangle">
              <a:avLst/>
            </a:prstGeom>
            <a:solidFill>
              <a:schemeClr val="tx2"/>
            </a:solidFill>
            <a:ln w="9525" cap="flat" cmpd="sng" algn="ctr">
              <a:noFill/>
              <a:prstDash val="solid"/>
            </a:ln>
            <a:effectLst/>
          </p:spPr>
          <p:txBody>
            <a:bodyPr rtlCol="0" anchor="t" anchorCtr="0"/>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232283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88A78F7-C2DC-4538-8F33-2163DBA99724}"/>
              </a:ext>
            </a:extLst>
          </p:cNvPr>
          <p:cNvGraphicFramePr>
            <a:graphicFrameLocks noChangeAspect="1"/>
          </p:cNvGraphicFramePr>
          <p:nvPr>
            <p:custDataLst>
              <p:tags r:id="rId1"/>
            </p:custDataLst>
            <p:extLst>
              <p:ext uri="{D42A27DB-BD31-4B8C-83A1-F6EECF244321}">
                <p14:modId xmlns:p14="http://schemas.microsoft.com/office/powerpoint/2010/main" val="1228303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E88A78F7-C2DC-4538-8F33-2163DBA997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Current officers</a:t>
            </a:r>
            <a:endParaRPr lang="en-GB" dirty="0"/>
          </a:p>
        </p:txBody>
      </p:sp>
      <p:sp>
        <p:nvSpPr>
          <p:cNvPr id="3" name="Content Placeholder 2"/>
          <p:cNvSpPr>
            <a:spLocks noGrp="1"/>
          </p:cNvSpPr>
          <p:nvPr>
            <p:ph idx="1"/>
          </p:nvPr>
        </p:nvSpPr>
        <p:spPr>
          <a:xfrm>
            <a:off x="457201" y="1137920"/>
            <a:ext cx="8229600" cy="4947920"/>
          </a:xfrm>
        </p:spPr>
        <p:txBody>
          <a:bodyPr/>
          <a:lstStyle/>
          <a:p>
            <a:r>
              <a:rPr lang="en-US" sz="1800" dirty="0"/>
              <a:t>An officer is any person elected or appointed to manage the organization’s daily operations, such as a president, vice president, secretary or treasurer.</a:t>
            </a:r>
          </a:p>
          <a:p>
            <a:r>
              <a:rPr lang="en-US" sz="1800" dirty="0"/>
              <a:t>Refer to organizing documents.</a:t>
            </a:r>
          </a:p>
          <a:p>
            <a:r>
              <a:rPr lang="en-US" sz="1800" dirty="0"/>
              <a:t>Include “officers of the board” and “officers of the corporation.”</a:t>
            </a:r>
          </a:p>
          <a:p>
            <a:r>
              <a:rPr lang="en-US" sz="1800" dirty="0"/>
              <a:t>Consider state law rules designating as officers those individuals working in certain functions.</a:t>
            </a:r>
            <a:endParaRPr lang="en-US" sz="1600" dirty="0"/>
          </a:p>
          <a:p>
            <a:r>
              <a:rPr lang="en-US" sz="1800" dirty="0"/>
              <a:t>According to Form 990 instructions, always include the organization’s top management official and top financial official:</a:t>
            </a:r>
          </a:p>
          <a:p>
            <a:pPr lvl="1"/>
            <a:r>
              <a:rPr lang="en-US" sz="1600" dirty="0"/>
              <a:t>Top management official (e.g., president, CEO or executive director)</a:t>
            </a:r>
          </a:p>
          <a:p>
            <a:pPr lvl="1"/>
            <a:r>
              <a:rPr lang="en-US" sz="1600" dirty="0"/>
              <a:t>Top financial official (e.g., treasurer or CFO)</a:t>
            </a:r>
          </a:p>
          <a:p>
            <a:r>
              <a:rPr lang="en-US" sz="1800" dirty="0"/>
              <a:t>Not everyone with “officer” in his or her title is automatically included.</a:t>
            </a:r>
          </a:p>
          <a:p>
            <a:r>
              <a:rPr lang="en-US" sz="1800" dirty="0"/>
              <a:t>Disclose all current officers, regardless of compensation.</a:t>
            </a:r>
          </a:p>
          <a:p>
            <a:endParaRPr lang="en-GB" sz="1800" dirty="0"/>
          </a:p>
        </p:txBody>
      </p:sp>
    </p:spTree>
    <p:extLst>
      <p:ext uri="{BB962C8B-B14F-4D97-AF65-F5344CB8AC3E}">
        <p14:creationId xmlns:p14="http://schemas.microsoft.com/office/powerpoint/2010/main" val="271429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D361B43-D38A-4FD5-BA8B-8913A81E0079}"/>
              </a:ext>
            </a:extLst>
          </p:cNvPr>
          <p:cNvGraphicFramePr>
            <a:graphicFrameLocks noChangeAspect="1"/>
          </p:cNvGraphicFramePr>
          <p:nvPr>
            <p:custDataLst>
              <p:tags r:id="rId1"/>
            </p:custDataLst>
            <p:extLst>
              <p:ext uri="{D42A27DB-BD31-4B8C-83A1-F6EECF244321}">
                <p14:modId xmlns:p14="http://schemas.microsoft.com/office/powerpoint/2010/main" val="1339722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3D361B43-D38A-4FD5-BA8B-8913A81E00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Current key employee</a:t>
            </a:r>
            <a:endParaRPr lang="en-GB" dirty="0"/>
          </a:p>
        </p:txBody>
      </p:sp>
      <p:sp>
        <p:nvSpPr>
          <p:cNvPr id="3" name="Content Placeholder 2"/>
          <p:cNvSpPr>
            <a:spLocks noGrp="1"/>
          </p:cNvSpPr>
          <p:nvPr>
            <p:ph idx="1"/>
          </p:nvPr>
        </p:nvSpPr>
        <p:spPr>
          <a:xfrm>
            <a:off x="457201" y="1137920"/>
            <a:ext cx="8229600" cy="4947920"/>
          </a:xfrm>
        </p:spPr>
        <p:txBody>
          <a:bodyPr/>
          <a:lstStyle/>
          <a:p>
            <a:r>
              <a:rPr lang="en-US" sz="1800" dirty="0"/>
              <a:t>Key employee — an employee of the organization (other than an officer, director or trustee) who meets all three of the following tests:</a:t>
            </a:r>
          </a:p>
          <a:p>
            <a:pPr lvl="1"/>
            <a:r>
              <a:rPr lang="en-US" sz="1600" dirty="0"/>
              <a:t>$150,000 test — receives reportable compensation from the organization and all related organizations in excess of $150,000 for the calendar year ending with or within the organization’s tax year (calendar year 2021 for taxpayers with a June 30, 2022, tax year-end)</a:t>
            </a:r>
          </a:p>
          <a:p>
            <a:pPr lvl="1"/>
            <a:r>
              <a:rPr lang="en-US" sz="1600" dirty="0"/>
              <a:t>Responsibility test — has wide control similar to an officer, director or trustee; control over 10% of the organization’s activities, assets, income or expenses; or has authority or shares authority to control or determine 10% or more of the organization’s capital expenditures, operating budget or compensation for employees </a:t>
            </a:r>
          </a:p>
          <a:p>
            <a:pPr lvl="1"/>
            <a:r>
              <a:rPr lang="en-US" sz="1600" dirty="0"/>
              <a:t>Top 20 test — is among the 20 employees with the highest reportable compensation from the organization and related organizations for the calendar year ending with or within the organization’s tax year (calendar year 2021 for taxpayers with a June 30, 2022, tax year-end)</a:t>
            </a:r>
          </a:p>
        </p:txBody>
      </p:sp>
    </p:spTree>
    <p:extLst>
      <p:ext uri="{BB962C8B-B14F-4D97-AF65-F5344CB8AC3E}">
        <p14:creationId xmlns:p14="http://schemas.microsoft.com/office/powerpoint/2010/main" val="155413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C32097F-5108-4F34-84C1-1E5A82D8965B}"/>
              </a:ext>
            </a:extLst>
          </p:cNvPr>
          <p:cNvGraphicFramePr>
            <a:graphicFrameLocks noChangeAspect="1"/>
          </p:cNvGraphicFramePr>
          <p:nvPr>
            <p:custDataLst>
              <p:tags r:id="rId1"/>
            </p:custDataLst>
            <p:extLst>
              <p:ext uri="{D42A27DB-BD31-4B8C-83A1-F6EECF244321}">
                <p14:modId xmlns:p14="http://schemas.microsoft.com/office/powerpoint/2010/main" val="82743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4" name="Object 13" hidden="1">
                        <a:extLst>
                          <a:ext uri="{FF2B5EF4-FFF2-40B4-BE49-F238E27FC236}">
                            <a16:creationId xmlns:a16="http://schemas.microsoft.com/office/drawing/2014/main" id="{0C32097F-5108-4F34-84C1-1E5A82D896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Current five highest-compensated employees</a:t>
            </a:r>
            <a:endParaRPr lang="en-GB" dirty="0"/>
          </a:p>
        </p:txBody>
      </p:sp>
      <p:sp>
        <p:nvSpPr>
          <p:cNvPr id="3" name="Content Placeholder 2"/>
          <p:cNvSpPr>
            <a:spLocks noGrp="1"/>
          </p:cNvSpPr>
          <p:nvPr>
            <p:ph idx="1"/>
          </p:nvPr>
        </p:nvSpPr>
        <p:spPr>
          <a:xfrm>
            <a:off x="457201" y="1137920"/>
            <a:ext cx="8229600" cy="4947920"/>
          </a:xfrm>
        </p:spPr>
        <p:txBody>
          <a:bodyPr/>
          <a:lstStyle/>
          <a:p>
            <a:r>
              <a:rPr lang="en-US" dirty="0"/>
              <a:t>The five highest-compensated employees (other than officers, directors, trustees or key employees) who received over $100,000 in reportable compensation from the organization or any related organizations:</a:t>
            </a:r>
          </a:p>
          <a:p>
            <a:pPr lvl="1"/>
            <a:r>
              <a:rPr lang="en-US" dirty="0"/>
              <a:t>Reportable compensation is W-2 Box 5 or 1099-NEC Box 1 wages.</a:t>
            </a:r>
          </a:p>
          <a:p>
            <a:pPr lvl="1"/>
            <a:r>
              <a:rPr lang="en-US" dirty="0"/>
              <a:t>Related organizations are determined by completing Schedule R.</a:t>
            </a:r>
          </a:p>
        </p:txBody>
      </p:sp>
      <p:sp>
        <p:nvSpPr>
          <p:cNvPr id="25" name="Rectangle 24">
            <a:extLst>
              <a:ext uri="{FF2B5EF4-FFF2-40B4-BE49-F238E27FC236}">
                <a16:creationId xmlns:a16="http://schemas.microsoft.com/office/drawing/2014/main" id="{ADE6E093-5335-4691-BED2-1C91A4E3ACF4}"/>
              </a:ext>
            </a:extLst>
          </p:cNvPr>
          <p:cNvSpPr/>
          <p:nvPr/>
        </p:nvSpPr>
        <p:spPr>
          <a:xfrm>
            <a:off x="1162726" y="5459253"/>
            <a:ext cx="7528837" cy="636747"/>
          </a:xfrm>
          <a:prstGeom prst="rect">
            <a:avLst/>
          </a:prstGeom>
          <a:noFill/>
          <a:ln w="9525" cap="flat" cmpd="sng" algn="ctr">
            <a:solidFill>
              <a:schemeClr val="tx2"/>
            </a:solidFill>
            <a:prstDash val="dash"/>
          </a:ln>
          <a:effectLst/>
          <a:extLst>
            <a:ext uri="{909E8E84-426E-40DD-AFC4-6F175D3DCCD1}">
              <a14:hiddenFill xmlns:a14="http://schemas.microsoft.com/office/drawing/2010/main">
                <a:solidFill>
                  <a:srgbClr val="747480"/>
                </a:solidFill>
              </a14:hiddenFill>
            </a:ext>
          </a:extLst>
        </p:spPr>
        <p:txBody>
          <a:bodyPr lIns="274320" rIns="182880" rtlCol="0" anchor="ctr" anchorCtr="0">
            <a:noAutofit/>
          </a:bodyPr>
          <a:lstStyle/>
          <a:p>
            <a:pPr lvl="0" defTabSz="685434">
              <a:defRPr/>
            </a:pPr>
            <a:r>
              <a:rPr lang="en-IN" sz="1400" b="1" kern="0" dirty="0">
                <a:solidFill>
                  <a:schemeClr val="tx2"/>
                </a:solidFill>
                <a:latin typeface="+mj-lt"/>
              </a:rPr>
              <a:t>Before determining who must be reported on your organization’s Part VIII, Schedule R needs to be completed (definition of related organization and control).</a:t>
            </a:r>
          </a:p>
        </p:txBody>
      </p:sp>
      <p:grpSp>
        <p:nvGrpSpPr>
          <p:cNvPr id="26" name="Group 25">
            <a:extLst>
              <a:ext uri="{FF2B5EF4-FFF2-40B4-BE49-F238E27FC236}">
                <a16:creationId xmlns:a16="http://schemas.microsoft.com/office/drawing/2014/main" id="{D9398C4B-833D-4BAF-8313-4CA8E99731E7}"/>
              </a:ext>
            </a:extLst>
          </p:cNvPr>
          <p:cNvGrpSpPr/>
          <p:nvPr/>
        </p:nvGrpSpPr>
        <p:grpSpPr>
          <a:xfrm>
            <a:off x="463887" y="5459253"/>
            <a:ext cx="834122" cy="636747"/>
            <a:chOff x="615950" y="5459253"/>
            <a:chExt cx="834122" cy="636747"/>
          </a:xfrm>
        </p:grpSpPr>
        <p:sp>
          <p:nvSpPr>
            <p:cNvPr id="27" name="Rectangle 26">
              <a:extLst>
                <a:ext uri="{FF2B5EF4-FFF2-40B4-BE49-F238E27FC236}">
                  <a16:creationId xmlns:a16="http://schemas.microsoft.com/office/drawing/2014/main" id="{4F2F1DEB-3BC1-4D36-B56D-5B1027136425}"/>
                </a:ext>
              </a:extLst>
            </p:cNvPr>
            <p:cNvSpPr/>
            <p:nvPr/>
          </p:nvSpPr>
          <p:spPr>
            <a:xfrm>
              <a:off x="1283476" y="5459253"/>
              <a:ext cx="166594" cy="636747"/>
            </a:xfrm>
            <a:prstGeom prst="rect">
              <a:avLst/>
            </a:prstGeom>
            <a:solidFill>
              <a:srgbClr val="747480"/>
            </a:solidFill>
            <a:ln w="9525" cap="flat" cmpd="sng" algn="ctr">
              <a:solidFill>
                <a:srgbClr val="747480"/>
              </a:solidFill>
              <a:prstDash val="solid"/>
            </a:ln>
            <a:effectLst/>
          </p:spPr>
          <p:txBody>
            <a:bodyPr rtlCol="0" anchor="t"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j-lt"/>
                <a:ea typeface="+mn-ea"/>
                <a:cs typeface="+mn-cs"/>
              </a:endParaRPr>
            </a:p>
          </p:txBody>
        </p:sp>
        <p:sp>
          <p:nvSpPr>
            <p:cNvPr id="28" name="Rectangle 27">
              <a:extLst>
                <a:ext uri="{FF2B5EF4-FFF2-40B4-BE49-F238E27FC236}">
                  <a16:creationId xmlns:a16="http://schemas.microsoft.com/office/drawing/2014/main" id="{14EAD68F-3D4A-4305-B966-78CD076F3ACC}"/>
                </a:ext>
              </a:extLst>
            </p:cNvPr>
            <p:cNvSpPr/>
            <p:nvPr/>
          </p:nvSpPr>
          <p:spPr>
            <a:xfrm>
              <a:off x="615950" y="5459253"/>
              <a:ext cx="698839" cy="636747"/>
            </a:xfrm>
            <a:prstGeom prst="rect">
              <a:avLst/>
            </a:prstGeom>
            <a:solidFill>
              <a:schemeClr val="tx2"/>
            </a:solidFill>
            <a:ln w="9525" cap="flat" cmpd="sng" algn="ctr">
              <a:solidFill>
                <a:schemeClr val="tx2"/>
              </a:solidFill>
              <a:prstDash val="solid"/>
            </a:ln>
            <a:effectLst/>
          </p:spPr>
          <p:txBody>
            <a:bodyPr rtlCol="0" anchor="ctr"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mn-cs"/>
                </a:rPr>
                <a:t>Tip </a:t>
              </a:r>
            </a:p>
          </p:txBody>
        </p:sp>
        <p:sp>
          <p:nvSpPr>
            <p:cNvPr id="29" name="Isosceles Triangle 28">
              <a:extLst>
                <a:ext uri="{FF2B5EF4-FFF2-40B4-BE49-F238E27FC236}">
                  <a16:creationId xmlns:a16="http://schemas.microsoft.com/office/drawing/2014/main" id="{96487A1D-3A18-4484-8F77-615F1345673F}"/>
                </a:ext>
              </a:extLst>
            </p:cNvPr>
            <p:cNvSpPr/>
            <p:nvPr/>
          </p:nvSpPr>
          <p:spPr>
            <a:xfrm rot="5400000">
              <a:off x="1289134" y="5709163"/>
              <a:ext cx="184950" cy="136926"/>
            </a:xfrm>
            <a:prstGeom prst="triangle">
              <a:avLst/>
            </a:prstGeom>
            <a:solidFill>
              <a:schemeClr val="tx2"/>
            </a:solidFill>
            <a:ln w="9525" cap="flat" cmpd="sng" algn="ctr">
              <a:noFill/>
              <a:prstDash val="solid"/>
            </a:ln>
            <a:effectLst/>
          </p:spPr>
          <p:txBody>
            <a:bodyPr rtlCol="0" anchor="t" anchorCtr="0"/>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3767852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BAB42E5-7349-4427-9A10-85D865C79036}"/>
              </a:ext>
            </a:extLst>
          </p:cNvPr>
          <p:cNvGraphicFramePr>
            <a:graphicFrameLocks noChangeAspect="1"/>
          </p:cNvGraphicFramePr>
          <p:nvPr>
            <p:custDataLst>
              <p:tags r:id="rId1"/>
            </p:custDataLst>
            <p:extLst>
              <p:ext uri="{D42A27DB-BD31-4B8C-83A1-F6EECF244321}">
                <p14:modId xmlns:p14="http://schemas.microsoft.com/office/powerpoint/2010/main" val="163644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Object 12" hidden="1">
                        <a:extLst>
                          <a:ext uri="{FF2B5EF4-FFF2-40B4-BE49-F238E27FC236}">
                            <a16:creationId xmlns:a16="http://schemas.microsoft.com/office/drawing/2014/main" id="{DBAB42E5-7349-4427-9A10-85D865C790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Other considerations</a:t>
            </a:r>
            <a:endParaRPr lang="en-GB" dirty="0"/>
          </a:p>
        </p:txBody>
      </p:sp>
      <p:sp>
        <p:nvSpPr>
          <p:cNvPr id="3" name="Content Placeholder 2"/>
          <p:cNvSpPr>
            <a:spLocks noGrp="1"/>
          </p:cNvSpPr>
          <p:nvPr>
            <p:ph idx="1"/>
          </p:nvPr>
        </p:nvSpPr>
        <p:spPr>
          <a:xfrm>
            <a:off x="457200" y="1138238"/>
            <a:ext cx="8229600" cy="4948237"/>
          </a:xfrm>
        </p:spPr>
        <p:txBody>
          <a:bodyPr>
            <a:noAutofit/>
          </a:bodyPr>
          <a:lstStyle/>
          <a:p>
            <a:r>
              <a:rPr lang="en-US" sz="1800" dirty="0"/>
              <a:t>Disregarded entities (such as single-member LLCs that are not treated as separate entities for federal income tax purposes) are treated as a division of the organization for purposes of Form 990.* An officer or director of the single-member LLC may qualify as a key employee or highest-compensated employee.</a:t>
            </a:r>
          </a:p>
          <a:p>
            <a:r>
              <a:rPr lang="en-US" sz="1800" dirty="0"/>
              <a:t>Management and/or employee leasing companies:</a:t>
            </a:r>
          </a:p>
          <a:p>
            <a:pPr lvl="1"/>
            <a:r>
              <a:rPr lang="en-US" sz="1600" dirty="0"/>
              <a:t>Company could be listed as independent contractor.</a:t>
            </a:r>
          </a:p>
          <a:p>
            <a:pPr lvl="1"/>
            <a:r>
              <a:rPr lang="en-US" sz="1600" dirty="0"/>
              <a:t>Organization should report employees of employee leasing company or a management company as the organization’s own employees if such persons are common-law employees of the filing organization.</a:t>
            </a:r>
          </a:p>
          <a:p>
            <a:r>
              <a:rPr lang="en-US" sz="1800" dirty="0"/>
              <a:t>Common paymaster or payroll agent:</a:t>
            </a:r>
          </a:p>
          <a:p>
            <a:pPr lvl="1"/>
            <a:r>
              <a:rPr lang="en-US" sz="1600" dirty="0"/>
              <a:t>Treat amounts paid by a common paymaster or a payroll or reporting agent for services performed for the organization as if paid directly by the organization.</a:t>
            </a:r>
          </a:p>
          <a:p>
            <a:r>
              <a:rPr lang="en-US" sz="1800" dirty="0"/>
              <a:t>Common-law employees are determined based on federal law, not state law effective for 2022 Form 990.  </a:t>
            </a:r>
            <a:endParaRPr lang="en-GB" sz="1800" dirty="0"/>
          </a:p>
        </p:txBody>
      </p:sp>
      <p:sp>
        <p:nvSpPr>
          <p:cNvPr id="11" name="Rectangle 10">
            <a:extLst>
              <a:ext uri="{FF2B5EF4-FFF2-40B4-BE49-F238E27FC236}">
                <a16:creationId xmlns:a16="http://schemas.microsoft.com/office/drawing/2014/main" id="{6386456E-6666-4A5A-BA27-8257FDD5DA88}"/>
              </a:ext>
            </a:extLst>
          </p:cNvPr>
          <p:cNvSpPr/>
          <p:nvPr/>
        </p:nvSpPr>
        <p:spPr>
          <a:xfrm>
            <a:off x="457200" y="6151162"/>
            <a:ext cx="8229600" cy="123111"/>
          </a:xfrm>
          <a:prstGeom prst="rect">
            <a:avLst/>
          </a:prstGeom>
        </p:spPr>
        <p:txBody>
          <a:bodyPr wrap="square" lIns="0" tIns="0" rIns="0" bIns="0">
            <a:spAutoFit/>
          </a:bodyPr>
          <a:lstStyle/>
          <a:p>
            <a:r>
              <a:rPr lang="en-US" sz="800" dirty="0">
                <a:solidFill>
                  <a:schemeClr val="bg1"/>
                </a:solidFill>
              </a:rPr>
              <a:t>*Note: single-member LLCs are “regarded” for employment and some other tax purposes.</a:t>
            </a:r>
          </a:p>
        </p:txBody>
      </p:sp>
      <p:sp>
        <p:nvSpPr>
          <p:cNvPr id="24" name="Rectangle 23">
            <a:extLst>
              <a:ext uri="{FF2B5EF4-FFF2-40B4-BE49-F238E27FC236}">
                <a16:creationId xmlns:a16="http://schemas.microsoft.com/office/drawing/2014/main" id="{B2F5C793-72F7-4C54-840B-9805E9DE0603}"/>
              </a:ext>
            </a:extLst>
          </p:cNvPr>
          <p:cNvSpPr/>
          <p:nvPr/>
        </p:nvSpPr>
        <p:spPr>
          <a:xfrm>
            <a:off x="1162726" y="5459253"/>
            <a:ext cx="7528837" cy="636747"/>
          </a:xfrm>
          <a:prstGeom prst="rect">
            <a:avLst/>
          </a:prstGeom>
          <a:noFill/>
          <a:ln w="9525" cap="flat" cmpd="sng" algn="ctr">
            <a:solidFill>
              <a:schemeClr val="tx2"/>
            </a:solidFill>
            <a:prstDash val="dash"/>
          </a:ln>
          <a:effectLst/>
          <a:extLst>
            <a:ext uri="{909E8E84-426E-40DD-AFC4-6F175D3DCCD1}">
              <a14:hiddenFill xmlns:a14="http://schemas.microsoft.com/office/drawing/2010/main">
                <a:solidFill>
                  <a:srgbClr val="747480"/>
                </a:solidFill>
              </a14:hiddenFill>
            </a:ext>
          </a:extLst>
        </p:spPr>
        <p:txBody>
          <a:bodyPr lIns="274320" rIns="182880" rtlCol="0" anchor="ctr" anchorCtr="0">
            <a:noAutofit/>
          </a:bodyPr>
          <a:lstStyle/>
          <a:p>
            <a:pPr lvl="0" defTabSz="685434">
              <a:defRPr/>
            </a:pPr>
            <a:r>
              <a:rPr lang="en-IN" sz="1400" b="1" kern="0" dirty="0">
                <a:solidFill>
                  <a:schemeClr val="tx2"/>
                </a:solidFill>
              </a:rPr>
              <a:t>Know the details of any management company or leasing company situations.</a:t>
            </a:r>
          </a:p>
        </p:txBody>
      </p:sp>
      <p:grpSp>
        <p:nvGrpSpPr>
          <p:cNvPr id="25" name="Group 24">
            <a:extLst>
              <a:ext uri="{FF2B5EF4-FFF2-40B4-BE49-F238E27FC236}">
                <a16:creationId xmlns:a16="http://schemas.microsoft.com/office/drawing/2014/main" id="{A178440D-9263-4E19-B114-B41C16E84B33}"/>
              </a:ext>
            </a:extLst>
          </p:cNvPr>
          <p:cNvGrpSpPr/>
          <p:nvPr/>
        </p:nvGrpSpPr>
        <p:grpSpPr>
          <a:xfrm>
            <a:off x="463887" y="5459253"/>
            <a:ext cx="834122" cy="636747"/>
            <a:chOff x="615950" y="5459253"/>
            <a:chExt cx="834122" cy="636747"/>
          </a:xfrm>
        </p:grpSpPr>
        <p:sp>
          <p:nvSpPr>
            <p:cNvPr id="26" name="Rectangle 25">
              <a:extLst>
                <a:ext uri="{FF2B5EF4-FFF2-40B4-BE49-F238E27FC236}">
                  <a16:creationId xmlns:a16="http://schemas.microsoft.com/office/drawing/2014/main" id="{7EC3234B-23EE-4C83-B2F7-78B6006CEA3B}"/>
                </a:ext>
              </a:extLst>
            </p:cNvPr>
            <p:cNvSpPr/>
            <p:nvPr/>
          </p:nvSpPr>
          <p:spPr>
            <a:xfrm>
              <a:off x="1283476" y="5459253"/>
              <a:ext cx="166594" cy="636747"/>
            </a:xfrm>
            <a:prstGeom prst="rect">
              <a:avLst/>
            </a:prstGeom>
            <a:solidFill>
              <a:srgbClr val="747480"/>
            </a:solidFill>
            <a:ln w="9525" cap="flat" cmpd="sng" algn="ctr">
              <a:solidFill>
                <a:srgbClr val="747480"/>
              </a:solidFill>
              <a:prstDash val="solid"/>
            </a:ln>
            <a:effectLst/>
          </p:spPr>
          <p:txBody>
            <a:bodyPr rtlCol="0" anchor="t"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bg1"/>
                </a:solidFill>
                <a:effectLst/>
                <a:uLnTx/>
                <a:uFillTx/>
                <a:latin typeface="EYInterstate Light"/>
                <a:ea typeface="+mn-ea"/>
                <a:cs typeface="+mn-cs"/>
              </a:endParaRPr>
            </a:p>
          </p:txBody>
        </p:sp>
        <p:sp>
          <p:nvSpPr>
            <p:cNvPr id="27" name="Rectangle 26">
              <a:extLst>
                <a:ext uri="{FF2B5EF4-FFF2-40B4-BE49-F238E27FC236}">
                  <a16:creationId xmlns:a16="http://schemas.microsoft.com/office/drawing/2014/main" id="{6D2B411A-ADD3-4681-9AE3-B6589E1D262D}"/>
                </a:ext>
              </a:extLst>
            </p:cNvPr>
            <p:cNvSpPr/>
            <p:nvPr/>
          </p:nvSpPr>
          <p:spPr>
            <a:xfrm>
              <a:off x="615950" y="5459253"/>
              <a:ext cx="698839" cy="636747"/>
            </a:xfrm>
            <a:prstGeom prst="rect">
              <a:avLst/>
            </a:prstGeom>
            <a:solidFill>
              <a:schemeClr val="tx2"/>
            </a:solidFill>
            <a:ln w="9525" cap="flat" cmpd="sng" algn="ctr">
              <a:solidFill>
                <a:schemeClr val="tx2"/>
              </a:solidFill>
              <a:prstDash val="solid"/>
            </a:ln>
            <a:effectLst/>
          </p:spPr>
          <p:txBody>
            <a:bodyPr rtlCol="0" anchor="ctr"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EYInterstate Light"/>
                  <a:ea typeface="+mn-ea"/>
                  <a:cs typeface="+mn-cs"/>
                </a:rPr>
                <a:t>Tip </a:t>
              </a:r>
            </a:p>
          </p:txBody>
        </p:sp>
        <p:sp>
          <p:nvSpPr>
            <p:cNvPr id="28" name="Isosceles Triangle 27">
              <a:extLst>
                <a:ext uri="{FF2B5EF4-FFF2-40B4-BE49-F238E27FC236}">
                  <a16:creationId xmlns:a16="http://schemas.microsoft.com/office/drawing/2014/main" id="{5FC7EEF7-8D35-4661-A94F-69C1063862D5}"/>
                </a:ext>
              </a:extLst>
            </p:cNvPr>
            <p:cNvSpPr/>
            <p:nvPr/>
          </p:nvSpPr>
          <p:spPr>
            <a:xfrm rot="5400000">
              <a:off x="1289134" y="5709163"/>
              <a:ext cx="184950" cy="136926"/>
            </a:xfrm>
            <a:prstGeom prst="triangle">
              <a:avLst/>
            </a:prstGeom>
            <a:solidFill>
              <a:schemeClr val="tx2"/>
            </a:solidFill>
            <a:ln w="9525" cap="flat" cmpd="sng" algn="ctr">
              <a:noFill/>
              <a:prstDash val="solid"/>
            </a:ln>
            <a:effectLst/>
          </p:spPr>
          <p:txBody>
            <a:bodyPr rtlCol="0" anchor="t" anchorCtr="0"/>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bg1"/>
                </a:solidFill>
                <a:effectLst/>
                <a:uLnTx/>
                <a:uFillTx/>
                <a:latin typeface="EYInterstate Light"/>
                <a:ea typeface="+mn-ea"/>
                <a:cs typeface="+mn-cs"/>
              </a:endParaRPr>
            </a:p>
          </p:txBody>
        </p:sp>
      </p:grpSp>
    </p:spTree>
    <p:extLst>
      <p:ext uri="{BB962C8B-B14F-4D97-AF65-F5344CB8AC3E}">
        <p14:creationId xmlns:p14="http://schemas.microsoft.com/office/powerpoint/2010/main" val="712004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91C3E03-824D-4CFC-9F55-2A3C4C02BFD5}"/>
              </a:ext>
            </a:extLst>
          </p:cNvPr>
          <p:cNvGraphicFramePr>
            <a:graphicFrameLocks noChangeAspect="1"/>
          </p:cNvGraphicFramePr>
          <p:nvPr>
            <p:custDataLst>
              <p:tags r:id="rId1"/>
            </p:custDataLst>
            <p:extLst>
              <p:ext uri="{D42A27DB-BD31-4B8C-83A1-F6EECF244321}">
                <p14:modId xmlns:p14="http://schemas.microsoft.com/office/powerpoint/2010/main" val="3349302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791C3E03-824D-4CFC-9F55-2A3C4C02BF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E538F2B-1AD8-44BF-8FE2-E196071696E4}"/>
              </a:ext>
            </a:extLst>
          </p:cNvPr>
          <p:cNvSpPr>
            <a:spLocks noGrp="1"/>
          </p:cNvSpPr>
          <p:nvPr>
            <p:ph type="title"/>
          </p:nvPr>
        </p:nvSpPr>
        <p:spPr>
          <a:xfrm>
            <a:off x="457201" y="294200"/>
            <a:ext cx="8229600" cy="590400"/>
          </a:xfrm>
        </p:spPr>
        <p:txBody>
          <a:bodyPr vert="horz"/>
          <a:lstStyle/>
          <a:p>
            <a:r>
              <a:rPr lang="en-US" dirty="0"/>
              <a:t>Polling question 4</a:t>
            </a:r>
          </a:p>
        </p:txBody>
      </p:sp>
      <p:sp>
        <p:nvSpPr>
          <p:cNvPr id="23" name="Rectangle 22">
            <a:extLst>
              <a:ext uri="{FF2B5EF4-FFF2-40B4-BE49-F238E27FC236}">
                <a16:creationId xmlns:a16="http://schemas.microsoft.com/office/drawing/2014/main" id="{C938444C-11D1-4161-87AA-AC29557CAEB8}"/>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4" name="Isosceles Triangle 23">
            <a:extLst>
              <a:ext uri="{FF2B5EF4-FFF2-40B4-BE49-F238E27FC236}">
                <a16:creationId xmlns:a16="http://schemas.microsoft.com/office/drawing/2014/main" id="{5DCD9E52-4FA9-4385-9DA6-8DE7A5B17BA3}"/>
              </a:ext>
            </a:extLst>
          </p:cNvPr>
          <p:cNvSpPr/>
          <p:nvPr/>
        </p:nvSpPr>
        <p:spPr>
          <a:xfrm rot="8547707">
            <a:off x="683895" y="1555317"/>
            <a:ext cx="286784" cy="33698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5" name="Title 1">
            <a:extLst>
              <a:ext uri="{FF2B5EF4-FFF2-40B4-BE49-F238E27FC236}">
                <a16:creationId xmlns:a16="http://schemas.microsoft.com/office/drawing/2014/main" id="{34444717-D88E-4A8B-A20A-D3E31DA51CEE}"/>
              </a:ext>
            </a:extLst>
          </p:cNvPr>
          <p:cNvSpPr txBox="1">
            <a:spLocks/>
          </p:cNvSpPr>
          <p:nvPr/>
        </p:nvSpPr>
        <p:spPr>
          <a:xfrm>
            <a:off x="469796" y="1053696"/>
            <a:ext cx="552173" cy="590400"/>
          </a:xfrm>
          <a:prstGeom prst="rect">
            <a:avLst/>
          </a:prstGeom>
        </p:spPr>
        <p:txBody>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Q</a:t>
            </a:r>
          </a:p>
        </p:txBody>
      </p:sp>
      <p:sp>
        <p:nvSpPr>
          <p:cNvPr id="26" name="Title 1">
            <a:extLst>
              <a:ext uri="{FF2B5EF4-FFF2-40B4-BE49-F238E27FC236}">
                <a16:creationId xmlns:a16="http://schemas.microsoft.com/office/drawing/2014/main" id="{FE9FFC44-37F7-4731-B084-3FB2AA85ECA0}"/>
              </a:ext>
            </a:extLst>
          </p:cNvPr>
          <p:cNvSpPr txBox="1">
            <a:spLocks/>
          </p:cNvSpPr>
          <p:nvPr/>
        </p:nvSpPr>
        <p:spPr>
          <a:xfrm>
            <a:off x="1532476" y="207563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Director/trustee and highest-compensated employee</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8" name="Title 1">
            <a:extLst>
              <a:ext uri="{FF2B5EF4-FFF2-40B4-BE49-F238E27FC236}">
                <a16:creationId xmlns:a16="http://schemas.microsoft.com/office/drawing/2014/main" id="{F5ACE6E5-159D-4F1B-A5D3-F652367EE44F}"/>
              </a:ext>
            </a:extLst>
          </p:cNvPr>
          <p:cNvSpPr txBox="1">
            <a:spLocks/>
          </p:cNvSpPr>
          <p:nvPr/>
        </p:nvSpPr>
        <p:spPr>
          <a:xfrm>
            <a:off x="1092201" y="1232524"/>
            <a:ext cx="7599362" cy="353943"/>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Which </a:t>
            </a:r>
            <a:r>
              <a:rPr lang="en-IN" sz="2000" dirty="0">
                <a:solidFill>
                  <a:prstClr val="white"/>
                </a:solidFill>
              </a:rPr>
              <a:t>two of the categories can a single individual report as</a:t>
            </a: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a:t>
            </a:r>
          </a:p>
        </p:txBody>
      </p:sp>
      <p:sp>
        <p:nvSpPr>
          <p:cNvPr id="30" name="Title 1">
            <a:extLst>
              <a:ext uri="{FF2B5EF4-FFF2-40B4-BE49-F238E27FC236}">
                <a16:creationId xmlns:a16="http://schemas.microsoft.com/office/drawing/2014/main" id="{DA817800-674F-4AC6-B622-1AC416171F5F}"/>
              </a:ext>
            </a:extLst>
          </p:cNvPr>
          <p:cNvSpPr txBox="1">
            <a:spLocks/>
          </p:cNvSpPr>
          <p:nvPr/>
        </p:nvSpPr>
        <p:spPr>
          <a:xfrm>
            <a:off x="1532475" y="2911760"/>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Key employee and officer</a:t>
            </a:r>
          </a:p>
        </p:txBody>
      </p:sp>
      <p:sp>
        <p:nvSpPr>
          <p:cNvPr id="32" name="Title 1">
            <a:extLst>
              <a:ext uri="{FF2B5EF4-FFF2-40B4-BE49-F238E27FC236}">
                <a16:creationId xmlns:a16="http://schemas.microsoft.com/office/drawing/2014/main" id="{AA39757E-2396-421D-AF03-CD62B9FF0B17}"/>
              </a:ext>
            </a:extLst>
          </p:cNvPr>
          <p:cNvSpPr txBox="1">
            <a:spLocks/>
          </p:cNvSpPr>
          <p:nvPr/>
        </p:nvSpPr>
        <p:spPr>
          <a:xfrm>
            <a:off x="1532475" y="3470883"/>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Key employee and highest-compensated </a:t>
            </a:r>
            <a:r>
              <a:rPr lang="en-IN" sz="1800" dirty="0">
                <a:solidFill>
                  <a:prstClr val="white"/>
                </a:solidFill>
              </a:rPr>
              <a:t>e</a:t>
            </a:r>
            <a:r>
              <a:rPr kumimoji="0" lang="en-IN" sz="1800" b="0" i="0" u="none" strike="noStrike" kern="1200" cap="none" spc="0" normalizeH="0" baseline="0" noProof="0" dirty="0" err="1">
                <a:ln>
                  <a:noFill/>
                </a:ln>
                <a:solidFill>
                  <a:prstClr val="white"/>
                </a:solidFill>
                <a:effectLst/>
                <a:uLnTx/>
                <a:uFillTx/>
                <a:latin typeface="EYInterstate Light" panose="02000506000000020004" pitchFamily="2" charset="0"/>
                <a:ea typeface="+mj-ea"/>
                <a:cs typeface="Arial" pitchFamily="34" charset="0"/>
              </a:rPr>
              <a:t>mployee</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33" name="Title 1">
            <a:extLst>
              <a:ext uri="{FF2B5EF4-FFF2-40B4-BE49-F238E27FC236}">
                <a16:creationId xmlns:a16="http://schemas.microsoft.com/office/drawing/2014/main" id="{35AC0BC0-36CC-402B-AC58-9283615416A0}"/>
              </a:ext>
            </a:extLst>
          </p:cNvPr>
          <p:cNvSpPr txBox="1">
            <a:spLocks/>
          </p:cNvSpPr>
          <p:nvPr/>
        </p:nvSpPr>
        <p:spPr>
          <a:xfrm>
            <a:off x="1532475" y="4307005"/>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Director/trustee and officer</a:t>
            </a:r>
          </a:p>
        </p:txBody>
      </p:sp>
      <p:sp>
        <p:nvSpPr>
          <p:cNvPr id="39" name="Oval 38">
            <a:extLst>
              <a:ext uri="{FF2B5EF4-FFF2-40B4-BE49-F238E27FC236}">
                <a16:creationId xmlns:a16="http://schemas.microsoft.com/office/drawing/2014/main" id="{884FEC0F-5D29-4646-ACBA-4ACF1600F8D0}"/>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0" name="Oval 39">
            <a:extLst>
              <a:ext uri="{FF2B5EF4-FFF2-40B4-BE49-F238E27FC236}">
                <a16:creationId xmlns:a16="http://schemas.microsoft.com/office/drawing/2014/main" id="{4D43996F-4E65-4957-A502-70E5622E97A6}"/>
              </a:ext>
            </a:extLst>
          </p:cNvPr>
          <p:cNvSpPr/>
          <p:nvPr/>
        </p:nvSpPr>
        <p:spPr>
          <a:xfrm>
            <a:off x="1092201" y="3512110"/>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1" name="Oval 40">
            <a:extLst>
              <a:ext uri="{FF2B5EF4-FFF2-40B4-BE49-F238E27FC236}">
                <a16:creationId xmlns:a16="http://schemas.microsoft.com/office/drawing/2014/main" id="{0DF29E7A-4973-45D7-BFD0-0D08F3648FB0}"/>
              </a:ext>
            </a:extLst>
          </p:cNvPr>
          <p:cNvSpPr/>
          <p:nvPr/>
        </p:nvSpPr>
        <p:spPr>
          <a:xfrm>
            <a:off x="1092201" y="2950218"/>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2" name="Oval 41">
            <a:extLst>
              <a:ext uri="{FF2B5EF4-FFF2-40B4-BE49-F238E27FC236}">
                <a16:creationId xmlns:a16="http://schemas.microsoft.com/office/drawing/2014/main" id="{B3B1521C-3017-4CB4-85F7-E01C4E53CA91}"/>
              </a:ext>
            </a:extLst>
          </p:cNvPr>
          <p:cNvSpPr/>
          <p:nvPr/>
        </p:nvSpPr>
        <p:spPr>
          <a:xfrm>
            <a:off x="1092201" y="4352608"/>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Tree>
    <p:extLst>
      <p:ext uri="{BB962C8B-B14F-4D97-AF65-F5344CB8AC3E}">
        <p14:creationId xmlns:p14="http://schemas.microsoft.com/office/powerpoint/2010/main" val="211661291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BFBB1283-F836-435A-A2A7-C89D531CA26A}"/>
              </a:ext>
            </a:extLst>
          </p:cNvPr>
          <p:cNvGraphicFramePr>
            <a:graphicFrameLocks noChangeAspect="1"/>
          </p:cNvGraphicFramePr>
          <p:nvPr>
            <p:custDataLst>
              <p:tags r:id="rId1"/>
            </p:custDataLst>
            <p:extLst>
              <p:ext uri="{D42A27DB-BD31-4B8C-83A1-F6EECF244321}">
                <p14:modId xmlns:p14="http://schemas.microsoft.com/office/powerpoint/2010/main" val="36735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4" name="Object 13" hidden="1">
                        <a:extLst>
                          <a:ext uri="{FF2B5EF4-FFF2-40B4-BE49-F238E27FC236}">
                            <a16:creationId xmlns:a16="http://schemas.microsoft.com/office/drawing/2014/main" id="{BFBB1283-F836-435A-A2A7-C89D531CA2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Former officers, directors, trustees, key employees (ODTKE) and highest-compensated employees (HCE)</a:t>
            </a:r>
            <a:endParaRPr lang="en-GB" dirty="0"/>
          </a:p>
        </p:txBody>
      </p:sp>
      <p:sp>
        <p:nvSpPr>
          <p:cNvPr id="3" name="Content Placeholder 2"/>
          <p:cNvSpPr>
            <a:spLocks noGrp="1"/>
          </p:cNvSpPr>
          <p:nvPr>
            <p:ph idx="1"/>
          </p:nvPr>
        </p:nvSpPr>
        <p:spPr>
          <a:xfrm>
            <a:off x="457200" y="1138238"/>
            <a:ext cx="8229600" cy="3588675"/>
          </a:xfrm>
        </p:spPr>
        <p:txBody>
          <a:bodyPr>
            <a:spAutoFit/>
          </a:bodyPr>
          <a:lstStyle/>
          <a:p>
            <a:r>
              <a:rPr lang="en-US" sz="1600" dirty="0"/>
              <a:t>Reported if certain circumstances apply</a:t>
            </a:r>
          </a:p>
          <a:p>
            <a:r>
              <a:rPr lang="en-US" sz="1600" dirty="0"/>
              <a:t>The organization reported (or should have reported) an individual on any of the organization’s Forms 990, 990-EZ or 990-PF for any one or more of the five prior years in one or more of the following capacities: </a:t>
            </a:r>
          </a:p>
          <a:p>
            <a:pPr lvl="1"/>
            <a:r>
              <a:rPr lang="en-US" sz="1400" dirty="0"/>
              <a:t>Officer</a:t>
            </a:r>
          </a:p>
          <a:p>
            <a:pPr lvl="1"/>
            <a:r>
              <a:rPr lang="en-US" sz="1400" dirty="0"/>
              <a:t>Director or trustee</a:t>
            </a:r>
          </a:p>
          <a:p>
            <a:pPr lvl="1"/>
            <a:r>
              <a:rPr lang="en-US" sz="1400" dirty="0"/>
              <a:t>Key employee</a:t>
            </a:r>
          </a:p>
          <a:p>
            <a:pPr lvl="1"/>
            <a:r>
              <a:rPr lang="en-US" sz="1400" dirty="0"/>
              <a:t>Highest-compensated employee</a:t>
            </a:r>
          </a:p>
          <a:p>
            <a:r>
              <a:rPr lang="en-US" sz="1600" dirty="0"/>
              <a:t>The individual received reportable compensation, from the organization and/or related organizations, in the calendar year ending with or within the organization’s current tax year in excess of the threshold amount:</a:t>
            </a:r>
          </a:p>
          <a:p>
            <a:pPr lvl="1"/>
            <a:r>
              <a:rPr lang="en-US" sz="1400" dirty="0"/>
              <a:t>$100,000 for former officers, key employees and HCE</a:t>
            </a:r>
          </a:p>
          <a:p>
            <a:pPr lvl="1"/>
            <a:r>
              <a:rPr lang="en-US" sz="1400" dirty="0"/>
              <a:t>$10,000 for former directors or trustees for services rendered in their capacity as a former director or trustee</a:t>
            </a:r>
            <a:endParaRPr lang="en-GB" sz="1400" dirty="0"/>
          </a:p>
        </p:txBody>
      </p:sp>
      <p:sp>
        <p:nvSpPr>
          <p:cNvPr id="27" name="Rectangle 26">
            <a:extLst>
              <a:ext uri="{FF2B5EF4-FFF2-40B4-BE49-F238E27FC236}">
                <a16:creationId xmlns:a16="http://schemas.microsoft.com/office/drawing/2014/main" id="{674CC94C-30DA-4952-ABDA-B04B14509F8C}"/>
              </a:ext>
            </a:extLst>
          </p:cNvPr>
          <p:cNvSpPr/>
          <p:nvPr/>
        </p:nvSpPr>
        <p:spPr>
          <a:xfrm>
            <a:off x="1162726" y="5345723"/>
            <a:ext cx="7528837" cy="750277"/>
          </a:xfrm>
          <a:prstGeom prst="rect">
            <a:avLst/>
          </a:prstGeom>
          <a:noFill/>
          <a:ln w="9525" cap="flat" cmpd="sng" algn="ctr">
            <a:solidFill>
              <a:schemeClr val="tx2"/>
            </a:solidFill>
            <a:prstDash val="dash"/>
          </a:ln>
          <a:effectLst/>
          <a:extLst>
            <a:ext uri="{909E8E84-426E-40DD-AFC4-6F175D3DCCD1}">
              <a14:hiddenFill xmlns:a14="http://schemas.microsoft.com/office/drawing/2010/main">
                <a:solidFill>
                  <a:srgbClr val="747480"/>
                </a:solidFill>
              </a14:hiddenFill>
            </a:ext>
          </a:extLst>
        </p:spPr>
        <p:txBody>
          <a:bodyPr lIns="274320" rIns="182880" rtlCol="0" anchor="ctr" anchorCtr="0">
            <a:noAutofit/>
          </a:bodyPr>
          <a:lstStyle/>
          <a:p>
            <a:pPr lvl="0" defTabSz="685434">
              <a:defRPr/>
            </a:pPr>
            <a:r>
              <a:rPr lang="en-IN" sz="1400" b="1" kern="0" dirty="0">
                <a:solidFill>
                  <a:schemeClr val="tx2"/>
                </a:solidFill>
                <a:latin typeface="+mj-lt"/>
              </a:rPr>
              <a:t>Use the calendar year ending within the organization’s tax year to determine all “former” persons because their status depends on their reportable compensation, which is reported for the calendar year.</a:t>
            </a:r>
          </a:p>
        </p:txBody>
      </p:sp>
      <p:grpSp>
        <p:nvGrpSpPr>
          <p:cNvPr id="28" name="Group 27">
            <a:extLst>
              <a:ext uri="{FF2B5EF4-FFF2-40B4-BE49-F238E27FC236}">
                <a16:creationId xmlns:a16="http://schemas.microsoft.com/office/drawing/2014/main" id="{9DB5ECBE-6A59-44E6-A29E-EDAA691264C3}"/>
              </a:ext>
            </a:extLst>
          </p:cNvPr>
          <p:cNvGrpSpPr/>
          <p:nvPr/>
        </p:nvGrpSpPr>
        <p:grpSpPr>
          <a:xfrm>
            <a:off x="463887" y="5345723"/>
            <a:ext cx="834122" cy="750277"/>
            <a:chOff x="615950" y="5459253"/>
            <a:chExt cx="834122" cy="636747"/>
          </a:xfrm>
        </p:grpSpPr>
        <p:sp>
          <p:nvSpPr>
            <p:cNvPr id="29" name="Rectangle 28">
              <a:extLst>
                <a:ext uri="{FF2B5EF4-FFF2-40B4-BE49-F238E27FC236}">
                  <a16:creationId xmlns:a16="http://schemas.microsoft.com/office/drawing/2014/main" id="{D559C9C5-9899-4D1A-A5BC-09F964D5D6DA}"/>
                </a:ext>
              </a:extLst>
            </p:cNvPr>
            <p:cNvSpPr/>
            <p:nvPr/>
          </p:nvSpPr>
          <p:spPr>
            <a:xfrm>
              <a:off x="1283476" y="5459253"/>
              <a:ext cx="166594" cy="636747"/>
            </a:xfrm>
            <a:prstGeom prst="rect">
              <a:avLst/>
            </a:prstGeom>
            <a:solidFill>
              <a:srgbClr val="747480"/>
            </a:solidFill>
            <a:ln w="9525" cap="flat" cmpd="sng" algn="ctr">
              <a:solidFill>
                <a:srgbClr val="747480"/>
              </a:solidFill>
              <a:prstDash val="solid"/>
            </a:ln>
            <a:effectLst/>
          </p:spPr>
          <p:txBody>
            <a:bodyPr rtlCol="0" anchor="t"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j-lt"/>
                <a:ea typeface="+mn-ea"/>
                <a:cs typeface="+mn-cs"/>
              </a:endParaRPr>
            </a:p>
          </p:txBody>
        </p:sp>
        <p:sp>
          <p:nvSpPr>
            <p:cNvPr id="30" name="Rectangle 29">
              <a:extLst>
                <a:ext uri="{FF2B5EF4-FFF2-40B4-BE49-F238E27FC236}">
                  <a16:creationId xmlns:a16="http://schemas.microsoft.com/office/drawing/2014/main" id="{BFBF4788-02BE-43AC-B1E7-31120E396837}"/>
                </a:ext>
              </a:extLst>
            </p:cNvPr>
            <p:cNvSpPr/>
            <p:nvPr/>
          </p:nvSpPr>
          <p:spPr>
            <a:xfrm>
              <a:off x="615950" y="5459253"/>
              <a:ext cx="698839" cy="636747"/>
            </a:xfrm>
            <a:prstGeom prst="rect">
              <a:avLst/>
            </a:prstGeom>
            <a:solidFill>
              <a:schemeClr val="tx2"/>
            </a:solidFill>
            <a:ln w="9525" cap="flat" cmpd="sng" algn="ctr">
              <a:solidFill>
                <a:schemeClr val="tx2"/>
              </a:solidFill>
              <a:prstDash val="solid"/>
            </a:ln>
            <a:effectLst/>
          </p:spPr>
          <p:txBody>
            <a:bodyPr rtlCol="0" anchor="ctr"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j-lt"/>
                  <a:ea typeface="+mn-ea"/>
                  <a:cs typeface="+mn-cs"/>
                </a:rPr>
                <a:t>Tip </a:t>
              </a:r>
            </a:p>
          </p:txBody>
        </p:sp>
        <p:sp>
          <p:nvSpPr>
            <p:cNvPr id="31" name="Isosceles Triangle 30">
              <a:extLst>
                <a:ext uri="{FF2B5EF4-FFF2-40B4-BE49-F238E27FC236}">
                  <a16:creationId xmlns:a16="http://schemas.microsoft.com/office/drawing/2014/main" id="{E94CA562-C92E-4C24-A567-F877F0DC6223}"/>
                </a:ext>
              </a:extLst>
            </p:cNvPr>
            <p:cNvSpPr/>
            <p:nvPr/>
          </p:nvSpPr>
          <p:spPr>
            <a:xfrm rot="5400000">
              <a:off x="1289134" y="5709163"/>
              <a:ext cx="184950" cy="136926"/>
            </a:xfrm>
            <a:prstGeom prst="triangle">
              <a:avLst/>
            </a:prstGeom>
            <a:solidFill>
              <a:schemeClr val="tx2"/>
            </a:solidFill>
            <a:ln w="9525" cap="flat" cmpd="sng" algn="ctr">
              <a:noFill/>
              <a:prstDash val="solid"/>
            </a:ln>
            <a:effectLst/>
          </p:spPr>
          <p:txBody>
            <a:bodyPr rtlCol="0" anchor="t" anchorCtr="0"/>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22899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21C3E1-E7CD-4393-BF96-AA1B588F1181}"/>
              </a:ext>
            </a:extLst>
          </p:cNvPr>
          <p:cNvGraphicFramePr>
            <a:graphicFrameLocks noChangeAspect="1"/>
          </p:cNvGraphicFramePr>
          <p:nvPr>
            <p:custDataLst>
              <p:tags r:id="rId1"/>
            </p:custDataLst>
            <p:extLst>
              <p:ext uri="{D42A27DB-BD31-4B8C-83A1-F6EECF244321}">
                <p14:modId xmlns:p14="http://schemas.microsoft.com/office/powerpoint/2010/main" val="3515854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0" name="Object 9" hidden="1">
                        <a:extLst>
                          <a:ext uri="{FF2B5EF4-FFF2-40B4-BE49-F238E27FC236}">
                            <a16:creationId xmlns:a16="http://schemas.microsoft.com/office/drawing/2014/main" id="{2D21C3E1-E7CD-4393-BF96-AA1B588F11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Special rules for former highest-compensated employees</a:t>
            </a:r>
            <a:endParaRPr lang="en-GB" dirty="0"/>
          </a:p>
        </p:txBody>
      </p:sp>
      <p:sp>
        <p:nvSpPr>
          <p:cNvPr id="3" name="Content Placeholder 2"/>
          <p:cNvSpPr>
            <a:spLocks noGrp="1"/>
          </p:cNvSpPr>
          <p:nvPr>
            <p:ph idx="1"/>
          </p:nvPr>
        </p:nvSpPr>
        <p:spPr>
          <a:xfrm>
            <a:off x="457201" y="1137920"/>
            <a:ext cx="8229600" cy="4947920"/>
          </a:xfrm>
        </p:spPr>
        <p:txBody>
          <a:bodyPr/>
          <a:lstStyle/>
          <a:p>
            <a:r>
              <a:rPr lang="en-US" dirty="0">
                <a:solidFill>
                  <a:schemeClr val="tx2"/>
                </a:solidFill>
              </a:rPr>
              <a:t>All </a:t>
            </a:r>
            <a:r>
              <a:rPr lang="en-US" dirty="0"/>
              <a:t>four conditions below need to apply (in the calendar year ending with or within the organization’s current tax year) for a former highest-compensated employee to be reported:</a:t>
            </a:r>
          </a:p>
          <a:p>
            <a:pPr marL="610220" lvl="1" indent="-342900">
              <a:buFont typeface="+mj-lt"/>
              <a:buAutoNum type="arabicPeriod"/>
            </a:pPr>
            <a:r>
              <a:rPr lang="en-US" dirty="0"/>
              <a:t>The individual wasn’t an employee of the organization.</a:t>
            </a:r>
          </a:p>
          <a:p>
            <a:pPr marL="610220" lvl="1" indent="-342900">
              <a:buFont typeface="+mj-lt"/>
              <a:buAutoNum type="arabicPeriod"/>
            </a:pPr>
            <a:r>
              <a:rPr lang="en-US" dirty="0"/>
              <a:t>The individual was reported (or should have been reported, under the instructions in effect for such years) on any of the organization’s Forms 990, 990-EZ or 990-PF for one or more of the five prior years as one of the five highest compensated employees.</a:t>
            </a:r>
          </a:p>
          <a:p>
            <a:pPr marL="610220" lvl="1" indent="-342900">
              <a:buFont typeface="+mj-lt"/>
              <a:buAutoNum type="arabicPeriod"/>
            </a:pPr>
            <a:r>
              <a:rPr lang="en-US" dirty="0"/>
              <a:t>Reportable compensation exceeded $100,000. </a:t>
            </a:r>
          </a:p>
          <a:p>
            <a:pPr marL="610220" lvl="1" indent="-342900">
              <a:buFont typeface="+mj-lt"/>
              <a:buAutoNum type="arabicPeriod"/>
            </a:pPr>
            <a:r>
              <a:rPr lang="en-US" dirty="0"/>
              <a:t>The amount of the individual’s reportable compensation for the year would place him or her among the organization’s current five highest- compensated employees if the individual were an employee.</a:t>
            </a:r>
          </a:p>
          <a:p>
            <a:endParaRPr lang="en-GB" dirty="0"/>
          </a:p>
        </p:txBody>
      </p:sp>
    </p:spTree>
    <p:extLst>
      <p:ext uri="{BB962C8B-B14F-4D97-AF65-F5344CB8AC3E}">
        <p14:creationId xmlns:p14="http://schemas.microsoft.com/office/powerpoint/2010/main" val="128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D21C3E1-E7CD-4393-BF96-AA1B588F11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0" name="Object 9" hidden="1">
                        <a:extLst>
                          <a:ext uri="{FF2B5EF4-FFF2-40B4-BE49-F238E27FC236}">
                            <a16:creationId xmlns:a16="http://schemas.microsoft.com/office/drawing/2014/main" id="{2D21C3E1-E7CD-4393-BF96-AA1B588F11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Special rules for former highest-compensated employees</a:t>
            </a:r>
            <a:endParaRPr lang="en-GB" dirty="0"/>
          </a:p>
        </p:txBody>
      </p:sp>
      <p:sp>
        <p:nvSpPr>
          <p:cNvPr id="3" name="Content Placeholder 2"/>
          <p:cNvSpPr>
            <a:spLocks noGrp="1"/>
          </p:cNvSpPr>
          <p:nvPr>
            <p:ph idx="1"/>
          </p:nvPr>
        </p:nvSpPr>
        <p:spPr>
          <a:xfrm>
            <a:off x="457201" y="1137920"/>
            <a:ext cx="8229600" cy="4947920"/>
          </a:xfrm>
        </p:spPr>
        <p:txBody>
          <a:bodyPr/>
          <a:lstStyle/>
          <a:p>
            <a:r>
              <a:rPr lang="en-US" dirty="0">
                <a:solidFill>
                  <a:schemeClr val="tx2"/>
                </a:solidFill>
              </a:rPr>
              <a:t>Example </a:t>
            </a:r>
            <a:endParaRPr lang="en-US" dirty="0"/>
          </a:p>
          <a:p>
            <a:pPr lvl="1"/>
            <a:r>
              <a:rPr lang="en-US" dirty="0"/>
              <a:t>Organization has a June 30 year end.  </a:t>
            </a:r>
          </a:p>
          <a:p>
            <a:pPr lvl="1"/>
            <a:r>
              <a:rPr lang="en-US" dirty="0"/>
              <a:t>Hector worked as an organization employee, and June 30 of the prior year was his last day.  </a:t>
            </a:r>
          </a:p>
          <a:p>
            <a:pPr lvl="1"/>
            <a:r>
              <a:rPr lang="en-US" dirty="0"/>
              <a:t>For the prior year Form 990, Hector was reported as a highest-compensated employee on Part VII and Schedule J. </a:t>
            </a:r>
          </a:p>
          <a:p>
            <a:pPr lvl="1"/>
            <a:r>
              <a:rPr lang="en-US" dirty="0"/>
              <a:t>For the calendar year ended within the fiscal year, Hector received $130k in reportable compensation and other compensation, all of which was paid for work performed during the first six months of the calendar year, the portion of the calendar year before the start of the fiscal year.</a:t>
            </a:r>
          </a:p>
          <a:p>
            <a:pPr lvl="1"/>
            <a:r>
              <a:rPr lang="en-US" dirty="0"/>
              <a:t>Besides directors/trustees, officers and key employees, at least five individuals were paid more than $130k in total compensation. </a:t>
            </a:r>
          </a:p>
          <a:p>
            <a:pPr marL="267320" lvl="1" indent="0">
              <a:buNone/>
            </a:pPr>
            <a:endParaRPr lang="en-US" dirty="0"/>
          </a:p>
          <a:p>
            <a:pPr marL="267320" lvl="1" indent="0">
              <a:buNone/>
            </a:pPr>
            <a:r>
              <a:rPr lang="en-US" dirty="0"/>
              <a:t>Hector is not reported as a former highest-compensated employee. </a:t>
            </a:r>
          </a:p>
          <a:p>
            <a:endParaRPr lang="en-GB" dirty="0"/>
          </a:p>
        </p:txBody>
      </p:sp>
    </p:spTree>
    <p:extLst>
      <p:ext uri="{BB962C8B-B14F-4D97-AF65-F5344CB8AC3E}">
        <p14:creationId xmlns:p14="http://schemas.microsoft.com/office/powerpoint/2010/main" val="3300626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9599B6-1C13-4CBA-AA16-B48595949313}"/>
              </a:ext>
            </a:extLst>
          </p:cNvPr>
          <p:cNvPicPr>
            <a:picLocks/>
          </p:cNvPicPr>
          <p:nvPr/>
        </p:nvPicPr>
        <p:blipFill rotWithShape="1">
          <a:blip r:embed="rId3">
            <a:extLst>
              <a:ext uri="{28A0092B-C50C-407E-A947-70E740481C1C}">
                <a14:useLocalDpi xmlns:a14="http://schemas.microsoft.com/office/drawing/2010/main" val="0"/>
              </a:ext>
            </a:extLst>
          </a:blip>
          <a:srcRect l="57324" r="5698"/>
          <a:stretch/>
        </p:blipFill>
        <p:spPr>
          <a:xfrm>
            <a:off x="457201" y="1137920"/>
            <a:ext cx="3269639" cy="4980522"/>
          </a:xfrm>
          <a:prstGeom prst="rect">
            <a:avLst/>
          </a:prstGeom>
        </p:spPr>
      </p:pic>
      <p:graphicFrame>
        <p:nvGraphicFramePr>
          <p:cNvPr id="11" name="Object 10" hidden="1">
            <a:extLst>
              <a:ext uri="{FF2B5EF4-FFF2-40B4-BE49-F238E27FC236}">
                <a16:creationId xmlns:a16="http://schemas.microsoft.com/office/drawing/2014/main" id="{E4E5E132-DD4E-4AB5-8B29-3759EDDFBB34}"/>
              </a:ext>
            </a:extLst>
          </p:cNvPr>
          <p:cNvGraphicFramePr>
            <a:graphicFrameLocks noChangeAspect="1"/>
          </p:cNvGraphicFramePr>
          <p:nvPr>
            <p:custDataLst>
              <p:tags r:id="rId1"/>
            </p:custDataLst>
            <p:extLst>
              <p:ext uri="{D42A27DB-BD31-4B8C-83A1-F6EECF244321}">
                <p14:modId xmlns:p14="http://schemas.microsoft.com/office/powerpoint/2010/main" val="2342608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E4E5E132-DD4E-4AB5-8B29-3759EDDFBB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Which individuals have additional compensation reporting on Schedule J?</a:t>
            </a:r>
            <a:endParaRPr lang="en-GB" dirty="0"/>
          </a:p>
        </p:txBody>
      </p:sp>
      <p:sp>
        <p:nvSpPr>
          <p:cNvPr id="3" name="Content Placeholder 2"/>
          <p:cNvSpPr>
            <a:spLocks noGrp="1"/>
          </p:cNvSpPr>
          <p:nvPr>
            <p:ph idx="1"/>
          </p:nvPr>
        </p:nvSpPr>
        <p:spPr>
          <a:xfrm>
            <a:off x="3873909" y="1137920"/>
            <a:ext cx="4812891" cy="4947920"/>
          </a:xfrm>
        </p:spPr>
        <p:txBody>
          <a:bodyPr/>
          <a:lstStyle/>
          <a:p>
            <a:r>
              <a:rPr lang="en-US" dirty="0"/>
              <a:t>Schedule J is required for additional compensation reporting on individuals listed in Part VII who:</a:t>
            </a:r>
          </a:p>
          <a:p>
            <a:pPr lvl="1"/>
            <a:r>
              <a:rPr lang="en-US" dirty="0"/>
              <a:t>Are listed as a </a:t>
            </a:r>
            <a:r>
              <a:rPr lang="en-US" dirty="0">
                <a:solidFill>
                  <a:schemeClr val="tx2"/>
                </a:solidFill>
              </a:rPr>
              <a:t>former</a:t>
            </a:r>
            <a:r>
              <a:rPr lang="en-US" dirty="0"/>
              <a:t> officer, director, trustee, key employee or HCE</a:t>
            </a:r>
          </a:p>
          <a:p>
            <a:pPr lvl="1"/>
            <a:r>
              <a:rPr lang="en-US" dirty="0"/>
              <a:t>Have reportable compensation and other compensation greater than $150,000, or</a:t>
            </a:r>
          </a:p>
          <a:p>
            <a:pPr lvl="1"/>
            <a:r>
              <a:rPr lang="en-US" dirty="0"/>
              <a:t>Receive or accrue compensation from any unrelated organization or individual for services rendered to the organization</a:t>
            </a:r>
          </a:p>
        </p:txBody>
      </p:sp>
    </p:spTree>
    <p:extLst>
      <p:ext uri="{BB962C8B-B14F-4D97-AF65-F5344CB8AC3E}">
        <p14:creationId xmlns:p14="http://schemas.microsoft.com/office/powerpoint/2010/main" val="238272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FB00762-0732-4BE6-B557-2D8CE3743C61}"/>
              </a:ext>
            </a:extLst>
          </p:cNvPr>
          <p:cNvGraphicFramePr>
            <a:graphicFrameLocks noChangeAspect="1"/>
          </p:cNvGraphicFramePr>
          <p:nvPr>
            <p:custDataLst>
              <p:tags r:id="rId1"/>
            </p:custDataLst>
            <p:extLst>
              <p:ext uri="{D42A27DB-BD31-4B8C-83A1-F6EECF244321}">
                <p14:modId xmlns:p14="http://schemas.microsoft.com/office/powerpoint/2010/main" val="2880161152"/>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4" name="Object 13" hidden="1">
                        <a:extLst>
                          <a:ext uri="{FF2B5EF4-FFF2-40B4-BE49-F238E27FC236}">
                            <a16:creationId xmlns:a16="http://schemas.microsoft.com/office/drawing/2014/main" id="{AFB00762-0732-4BE6-B557-2D8CE3743C61}"/>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2" name="Title 1"/>
          <p:cNvSpPr>
            <a:spLocks noGrp="1" noChangeAspect="1"/>
          </p:cNvSpPr>
          <p:nvPr>
            <p:ph type="title"/>
          </p:nvPr>
        </p:nvSpPr>
        <p:spPr>
          <a:xfrm>
            <a:off x="457200" y="293688"/>
            <a:ext cx="8229600" cy="590550"/>
          </a:xfrm>
        </p:spPr>
        <p:txBody>
          <a:bodyPr vert="horz"/>
          <a:lstStyle/>
          <a:p>
            <a:r>
              <a:rPr lang="en-US" dirty="0"/>
              <a:t>Presenters</a:t>
            </a:r>
          </a:p>
        </p:txBody>
      </p:sp>
      <p:grpSp>
        <p:nvGrpSpPr>
          <p:cNvPr id="3" name="Group 2">
            <a:extLst>
              <a:ext uri="{FF2B5EF4-FFF2-40B4-BE49-F238E27FC236}">
                <a16:creationId xmlns:a16="http://schemas.microsoft.com/office/drawing/2014/main" id="{15E9E80B-24E1-415D-B56C-812FEC8410F3}"/>
              </a:ext>
            </a:extLst>
          </p:cNvPr>
          <p:cNvGrpSpPr/>
          <p:nvPr/>
        </p:nvGrpSpPr>
        <p:grpSpPr>
          <a:xfrm>
            <a:off x="457200" y="1130299"/>
            <a:ext cx="8229600" cy="3584290"/>
            <a:chOff x="457200" y="1130299"/>
            <a:chExt cx="8229600" cy="3584290"/>
          </a:xfrm>
        </p:grpSpPr>
        <p:sp>
          <p:nvSpPr>
            <p:cNvPr id="22" name="Freeform: Shape 21">
              <a:extLst>
                <a:ext uri="{FF2B5EF4-FFF2-40B4-BE49-F238E27FC236}">
                  <a16:creationId xmlns:a16="http://schemas.microsoft.com/office/drawing/2014/main" id="{A0B6F604-4CB2-4706-A301-BC3C5FF8E547}"/>
                </a:ext>
              </a:extLst>
            </p:cNvPr>
            <p:cNvSpPr/>
            <p:nvPr/>
          </p:nvSpPr>
          <p:spPr>
            <a:xfrm flipV="1">
              <a:off x="4239680" y="3245081"/>
              <a:ext cx="4447119" cy="1469508"/>
            </a:xfrm>
            <a:custGeom>
              <a:avLst/>
              <a:gdLst>
                <a:gd name="connsiteX0" fmla="*/ 4485098 w 5932580"/>
                <a:gd name="connsiteY0" fmla="*/ 1960365 h 1960365"/>
                <a:gd name="connsiteX1" fmla="*/ 4833167 w 5932580"/>
                <a:gd name="connsiteY1" fmla="*/ 1960365 h 1960365"/>
                <a:gd name="connsiteX2" fmla="*/ 5932580 w 5932580"/>
                <a:gd name="connsiteY2" fmla="*/ 1960365 h 1960365"/>
                <a:gd name="connsiteX3" fmla="*/ 5932580 w 5932580"/>
                <a:gd name="connsiteY3" fmla="*/ 0 h 1960365"/>
                <a:gd name="connsiteX4" fmla="*/ 4833167 w 5932580"/>
                <a:gd name="connsiteY4" fmla="*/ 0 h 1960365"/>
                <a:gd name="connsiteX5" fmla="*/ 4485098 w 5932580"/>
                <a:gd name="connsiteY5" fmla="*/ 0 h 1960365"/>
                <a:gd name="connsiteX6" fmla="*/ 0 w 5932580"/>
                <a:gd name="connsiteY6" fmla="*/ 0 h 1960365"/>
                <a:gd name="connsiteX7" fmla="*/ 0 w 5932580"/>
                <a:gd name="connsiteY7" fmla="*/ 752273 h 1960365"/>
                <a:gd name="connsiteX8" fmla="*/ 1072716 w 5932580"/>
                <a:gd name="connsiteY8" fmla="*/ 1250561 h 1960365"/>
                <a:gd name="connsiteX9" fmla="*/ 2081928 w 5932580"/>
                <a:gd name="connsiteY9" fmla="*/ 1956599 h 1960365"/>
                <a:gd name="connsiteX10" fmla="*/ 4485098 w 5932580"/>
                <a:gd name="connsiteY10" fmla="*/ 1959889 h 196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2580" h="1960365">
                  <a:moveTo>
                    <a:pt x="4485098" y="1960365"/>
                  </a:moveTo>
                  <a:lnTo>
                    <a:pt x="4833167" y="1960365"/>
                  </a:lnTo>
                  <a:lnTo>
                    <a:pt x="5932580" y="1960365"/>
                  </a:lnTo>
                  <a:lnTo>
                    <a:pt x="5932580" y="0"/>
                  </a:lnTo>
                  <a:lnTo>
                    <a:pt x="4833167" y="0"/>
                  </a:lnTo>
                  <a:lnTo>
                    <a:pt x="4485098" y="0"/>
                  </a:lnTo>
                  <a:lnTo>
                    <a:pt x="0" y="0"/>
                  </a:lnTo>
                  <a:lnTo>
                    <a:pt x="0" y="752273"/>
                  </a:lnTo>
                  <a:lnTo>
                    <a:pt x="1072716" y="1250561"/>
                  </a:lnTo>
                  <a:lnTo>
                    <a:pt x="2081928" y="1956599"/>
                  </a:lnTo>
                  <a:lnTo>
                    <a:pt x="4485098" y="1959889"/>
                  </a:lnTo>
                  <a:close/>
                </a:path>
              </a:pathLst>
            </a:cu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EYInterstate Light"/>
                <a:ea typeface="+mn-ea"/>
                <a:cs typeface="+mn-cs"/>
              </a:endParaRPr>
            </a:p>
          </p:txBody>
        </p:sp>
        <p:sp>
          <p:nvSpPr>
            <p:cNvPr id="23" name="Freeform: Shape 22">
              <a:extLst>
                <a:ext uri="{FF2B5EF4-FFF2-40B4-BE49-F238E27FC236}">
                  <a16:creationId xmlns:a16="http://schemas.microsoft.com/office/drawing/2014/main" id="{EE7CD742-FD26-493B-883C-2ACDD2DE2894}"/>
                </a:ext>
              </a:extLst>
            </p:cNvPr>
            <p:cNvSpPr/>
            <p:nvPr/>
          </p:nvSpPr>
          <p:spPr>
            <a:xfrm>
              <a:off x="457200" y="2020423"/>
              <a:ext cx="3208288" cy="1804842"/>
            </a:xfrm>
            <a:custGeom>
              <a:avLst/>
              <a:gdLst>
                <a:gd name="connsiteX0" fmla="*/ 0 w 4279945"/>
                <a:gd name="connsiteY0" fmla="*/ 0 h 2417433"/>
                <a:gd name="connsiteX1" fmla="*/ 1184022 w 4279945"/>
                <a:gd name="connsiteY1" fmla="*/ 0 h 2417433"/>
                <a:gd name="connsiteX2" fmla="*/ 1447482 w 4279945"/>
                <a:gd name="connsiteY2" fmla="*/ 0 h 2417433"/>
                <a:gd name="connsiteX3" fmla="*/ 4279945 w 4279945"/>
                <a:gd name="connsiteY3" fmla="*/ 0 h 2417433"/>
                <a:gd name="connsiteX4" fmla="*/ 4279945 w 4279945"/>
                <a:gd name="connsiteY4" fmla="*/ 2417433 h 2417433"/>
                <a:gd name="connsiteX5" fmla="*/ 1447482 w 4279945"/>
                <a:gd name="connsiteY5" fmla="*/ 2417433 h 2417433"/>
                <a:gd name="connsiteX6" fmla="*/ 1184022 w 4279945"/>
                <a:gd name="connsiteY6" fmla="*/ 2417433 h 2417433"/>
                <a:gd name="connsiteX7" fmla="*/ 0 w 4279945"/>
                <a:gd name="connsiteY7" fmla="*/ 2417433 h 24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9945" h="2417433">
                  <a:moveTo>
                    <a:pt x="0" y="0"/>
                  </a:moveTo>
                  <a:lnTo>
                    <a:pt x="1184022" y="0"/>
                  </a:lnTo>
                  <a:lnTo>
                    <a:pt x="1447482" y="0"/>
                  </a:lnTo>
                  <a:lnTo>
                    <a:pt x="4279945" y="0"/>
                  </a:lnTo>
                  <a:lnTo>
                    <a:pt x="4279945" y="2417433"/>
                  </a:lnTo>
                  <a:lnTo>
                    <a:pt x="1447482" y="2417433"/>
                  </a:lnTo>
                  <a:lnTo>
                    <a:pt x="1184022" y="2417433"/>
                  </a:lnTo>
                  <a:lnTo>
                    <a:pt x="0" y="2417433"/>
                  </a:lnTo>
                  <a:close/>
                </a:path>
              </a:pathLst>
            </a:custGeom>
            <a:solidFill>
              <a:srgbClr val="C4C4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EYInterstate Light"/>
                <a:ea typeface="+mn-ea"/>
                <a:cs typeface="+mn-cs"/>
              </a:endParaRPr>
            </a:p>
          </p:txBody>
        </p:sp>
        <p:sp>
          <p:nvSpPr>
            <p:cNvPr id="24" name="Freeform: Shape 23">
              <a:extLst>
                <a:ext uri="{FF2B5EF4-FFF2-40B4-BE49-F238E27FC236}">
                  <a16:creationId xmlns:a16="http://schemas.microsoft.com/office/drawing/2014/main" id="{915DD6C7-A1B8-4725-B1A3-C519B7164443}"/>
                </a:ext>
              </a:extLst>
            </p:cNvPr>
            <p:cNvSpPr/>
            <p:nvPr/>
          </p:nvSpPr>
          <p:spPr>
            <a:xfrm>
              <a:off x="4239680" y="1130299"/>
              <a:ext cx="4447119" cy="1469508"/>
            </a:xfrm>
            <a:custGeom>
              <a:avLst/>
              <a:gdLst>
                <a:gd name="connsiteX0" fmla="*/ 0 w 5932579"/>
                <a:gd name="connsiteY0" fmla="*/ 0 h 1945392"/>
                <a:gd name="connsiteX1" fmla="*/ 4485097 w 5932579"/>
                <a:gd name="connsiteY1" fmla="*/ 0 h 1945392"/>
                <a:gd name="connsiteX2" fmla="*/ 4826654 w 5932579"/>
                <a:gd name="connsiteY2" fmla="*/ 0 h 1945392"/>
                <a:gd name="connsiteX3" fmla="*/ 5932579 w 5932579"/>
                <a:gd name="connsiteY3" fmla="*/ 0 h 1945392"/>
                <a:gd name="connsiteX4" fmla="*/ 5932579 w 5932579"/>
                <a:gd name="connsiteY4" fmla="*/ 1945392 h 1945392"/>
                <a:gd name="connsiteX5" fmla="*/ 4826654 w 5932579"/>
                <a:gd name="connsiteY5" fmla="*/ 1945392 h 1945392"/>
                <a:gd name="connsiteX6" fmla="*/ 4485097 w 5932579"/>
                <a:gd name="connsiteY6" fmla="*/ 1945392 h 1945392"/>
                <a:gd name="connsiteX7" fmla="*/ 4485097 w 5932579"/>
                <a:gd name="connsiteY7" fmla="*/ 1944927 h 1945392"/>
                <a:gd name="connsiteX8" fmla="*/ 2079122 w 5932579"/>
                <a:gd name="connsiteY8" fmla="*/ 1941654 h 1945392"/>
                <a:gd name="connsiteX9" fmla="*/ 1071271 w 5932579"/>
                <a:gd name="connsiteY9" fmla="*/ 1241009 h 1945392"/>
                <a:gd name="connsiteX10" fmla="*/ 0 w 5932579"/>
                <a:gd name="connsiteY10" fmla="*/ 746528 h 19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2579" h="1945392">
                  <a:moveTo>
                    <a:pt x="0" y="0"/>
                  </a:moveTo>
                  <a:lnTo>
                    <a:pt x="4485097" y="0"/>
                  </a:lnTo>
                  <a:lnTo>
                    <a:pt x="4826654" y="0"/>
                  </a:lnTo>
                  <a:lnTo>
                    <a:pt x="5932579" y="0"/>
                  </a:lnTo>
                  <a:lnTo>
                    <a:pt x="5932579" y="1945392"/>
                  </a:lnTo>
                  <a:lnTo>
                    <a:pt x="4826654" y="1945392"/>
                  </a:lnTo>
                  <a:lnTo>
                    <a:pt x="4485097" y="1945392"/>
                  </a:lnTo>
                  <a:lnTo>
                    <a:pt x="4485097" y="1944927"/>
                  </a:lnTo>
                  <a:lnTo>
                    <a:pt x="2079122" y="1941654"/>
                  </a:lnTo>
                  <a:lnTo>
                    <a:pt x="1071271" y="1241009"/>
                  </a:lnTo>
                  <a:lnTo>
                    <a:pt x="0" y="7465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EYInterstate Light"/>
                <a:ea typeface="+mn-ea"/>
                <a:cs typeface="+mn-cs"/>
              </a:endParaRPr>
            </a:p>
          </p:txBody>
        </p:sp>
        <p:sp>
          <p:nvSpPr>
            <p:cNvPr id="25" name="Oval 24">
              <a:extLst>
                <a:ext uri="{FF2B5EF4-FFF2-40B4-BE49-F238E27FC236}">
                  <a16:creationId xmlns:a16="http://schemas.microsoft.com/office/drawing/2014/main" id="{9DAF994E-5F3A-4EFD-BE26-64B386BFF31C}"/>
                </a:ext>
              </a:extLst>
            </p:cNvPr>
            <p:cNvSpPr/>
            <p:nvPr/>
          </p:nvSpPr>
          <p:spPr>
            <a:xfrm>
              <a:off x="3318185" y="1665274"/>
              <a:ext cx="2509482" cy="25094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6" name="Arc 25">
              <a:extLst>
                <a:ext uri="{FF2B5EF4-FFF2-40B4-BE49-F238E27FC236}">
                  <a16:creationId xmlns:a16="http://schemas.microsoft.com/office/drawing/2014/main" id="{97FB35BD-3A9F-4AD8-A402-23C002F581B8}"/>
                </a:ext>
              </a:extLst>
            </p:cNvPr>
            <p:cNvSpPr/>
            <p:nvPr/>
          </p:nvSpPr>
          <p:spPr>
            <a:xfrm rot="20700000">
              <a:off x="3450036" y="1796186"/>
              <a:ext cx="2245693" cy="2244827"/>
            </a:xfrm>
            <a:prstGeom prst="arc">
              <a:avLst>
                <a:gd name="adj1" fmla="val 16200000"/>
                <a:gd name="adj2" fmla="val 0"/>
              </a:avLst>
            </a:prstGeom>
            <a:solidFill>
              <a:schemeClr val="tx1"/>
            </a:solidFill>
            <a:ln w="406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7" name="Arc 26">
              <a:extLst>
                <a:ext uri="{FF2B5EF4-FFF2-40B4-BE49-F238E27FC236}">
                  <a16:creationId xmlns:a16="http://schemas.microsoft.com/office/drawing/2014/main" id="{EE2EF95B-2578-420B-ACA9-E9505A5D5D42}"/>
                </a:ext>
              </a:extLst>
            </p:cNvPr>
            <p:cNvSpPr/>
            <p:nvPr/>
          </p:nvSpPr>
          <p:spPr>
            <a:xfrm rot="13500000">
              <a:off x="3450081" y="1797168"/>
              <a:ext cx="2245693" cy="2245693"/>
            </a:xfrm>
            <a:prstGeom prst="arc">
              <a:avLst/>
            </a:prstGeom>
            <a:noFill/>
            <a:ln w="40640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8" name="Arc 27">
              <a:extLst>
                <a:ext uri="{FF2B5EF4-FFF2-40B4-BE49-F238E27FC236}">
                  <a16:creationId xmlns:a16="http://schemas.microsoft.com/office/drawing/2014/main" id="{D1E05743-635D-4BBB-85B6-AAB31ABB453A}"/>
                </a:ext>
              </a:extLst>
            </p:cNvPr>
            <p:cNvSpPr/>
            <p:nvPr/>
          </p:nvSpPr>
          <p:spPr>
            <a:xfrm rot="6300000">
              <a:off x="3450148" y="1796158"/>
              <a:ext cx="2245693" cy="2244827"/>
            </a:xfrm>
            <a:prstGeom prst="arc">
              <a:avLst>
                <a:gd name="adj1" fmla="val 16200000"/>
                <a:gd name="adj2" fmla="val 0"/>
              </a:avLst>
            </a:prstGeom>
            <a:noFill/>
            <a:ln w="40640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9" name="Oval 28">
              <a:extLst>
                <a:ext uri="{FF2B5EF4-FFF2-40B4-BE49-F238E27FC236}">
                  <a16:creationId xmlns:a16="http://schemas.microsoft.com/office/drawing/2014/main" id="{A8754D20-A6EA-4C61-A40F-AEF181A6DC28}"/>
                </a:ext>
              </a:extLst>
            </p:cNvPr>
            <p:cNvSpPr/>
            <p:nvPr/>
          </p:nvSpPr>
          <p:spPr>
            <a:xfrm>
              <a:off x="3584149" y="1931237"/>
              <a:ext cx="1977554" cy="19775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YInterstate Light"/>
                  <a:ea typeface="+mn-ea"/>
                  <a:cs typeface="+mn-cs"/>
                </a:rPr>
                <a:t>Presenters</a:t>
              </a:r>
            </a:p>
          </p:txBody>
        </p:sp>
        <p:pic>
          <p:nvPicPr>
            <p:cNvPr id="33" name="Picture 32">
              <a:extLst>
                <a:ext uri="{FF2B5EF4-FFF2-40B4-BE49-F238E27FC236}">
                  <a16:creationId xmlns:a16="http://schemas.microsoft.com/office/drawing/2014/main" id="{ED947EC2-DF7A-4520-917D-74162A685F7B}"/>
                </a:ext>
              </a:extLst>
            </p:cNvPr>
            <p:cNvPicPr>
              <a:picLocks/>
            </p:cNvPicPr>
            <p:nvPr/>
          </p:nvPicPr>
          <p:blipFill rotWithShape="1">
            <a:blip r:embed="rId6" cstate="screen">
              <a:extLst>
                <a:ext uri="{28A0092B-C50C-407E-A947-70E740481C1C}">
                  <a14:useLocalDpi xmlns:a14="http://schemas.microsoft.com/office/drawing/2010/main"/>
                </a:ext>
              </a:extLst>
            </a:blip>
            <a:srcRect l="8661" r="8661"/>
            <a:stretch/>
          </p:blipFill>
          <p:spPr>
            <a:xfrm>
              <a:off x="5685806" y="1295987"/>
              <a:ext cx="958314" cy="1165253"/>
            </a:xfrm>
            <a:prstGeom prst="rect">
              <a:avLst/>
            </a:prstGeom>
            <a:blipFill>
              <a:blip r:embed="rId7" cstate="screen">
                <a:extLst>
                  <a:ext uri="{28A0092B-C50C-407E-A947-70E740481C1C}">
                    <a14:useLocalDpi xmlns:a14="http://schemas.microsoft.com/office/drawing/2010/main"/>
                  </a:ext>
                </a:extLst>
              </a:blip>
              <a:stretch>
                <a:fillRect/>
              </a:stretch>
            </a:blipFill>
            <a:ln>
              <a:noFill/>
            </a:ln>
          </p:spPr>
        </p:pic>
        <p:pic>
          <p:nvPicPr>
            <p:cNvPr id="34" name="Picture 33">
              <a:extLst>
                <a:ext uri="{FF2B5EF4-FFF2-40B4-BE49-F238E27FC236}">
                  <a16:creationId xmlns:a16="http://schemas.microsoft.com/office/drawing/2014/main" id="{9386DBBD-B6BF-4F36-B7D6-DEBE19B6D294}"/>
                </a:ext>
              </a:extLst>
            </p:cNvPr>
            <p:cNvPicPr>
              <a:picLocks/>
            </p:cNvPicPr>
            <p:nvPr/>
          </p:nvPicPr>
          <p:blipFill rotWithShape="1">
            <a:blip r:embed="rId8" cstate="screen">
              <a:extLst>
                <a:ext uri="{28A0092B-C50C-407E-A947-70E740481C1C}">
                  <a14:useLocalDpi xmlns:a14="http://schemas.microsoft.com/office/drawing/2010/main"/>
                </a:ext>
              </a:extLst>
            </a:blip>
            <a:srcRect l="8880" r="8880"/>
            <a:stretch/>
          </p:blipFill>
          <p:spPr>
            <a:xfrm>
              <a:off x="541875" y="2337353"/>
              <a:ext cx="958314" cy="1165253"/>
            </a:xfrm>
            <a:prstGeom prst="rect">
              <a:avLst/>
            </a:prstGeom>
            <a:blipFill>
              <a:blip r:embed="rId9" cstate="screen">
                <a:extLst>
                  <a:ext uri="{28A0092B-C50C-407E-A947-70E740481C1C}">
                    <a14:useLocalDpi xmlns:a14="http://schemas.microsoft.com/office/drawing/2010/main"/>
                  </a:ext>
                </a:extLst>
              </a:blip>
              <a:stretch>
                <a:fillRect/>
              </a:stretch>
            </a:blipFill>
            <a:ln>
              <a:noFill/>
            </a:ln>
          </p:spPr>
        </p:pic>
        <p:sp>
          <p:nvSpPr>
            <p:cNvPr id="36" name="Rectangle 27" descr="© INSCALE GmbH, 26.05.2010&#10;http://www.presentationload.com/">
              <a:extLst>
                <a:ext uri="{FF2B5EF4-FFF2-40B4-BE49-F238E27FC236}">
                  <a16:creationId xmlns:a16="http://schemas.microsoft.com/office/drawing/2014/main" id="{584F2662-A0FD-4524-B006-E6310C7B6E79}"/>
                </a:ext>
              </a:extLst>
            </p:cNvPr>
            <p:cNvSpPr>
              <a:spLocks noChangeArrowheads="1"/>
            </p:cNvSpPr>
            <p:nvPr/>
          </p:nvSpPr>
          <p:spPr bwMode="gray">
            <a:xfrm>
              <a:off x="6726115" y="1295987"/>
              <a:ext cx="1960685" cy="1138132"/>
            </a:xfrm>
            <a:prstGeom prst="rect">
              <a:avLst/>
            </a:prstGeom>
            <a:noFill/>
            <a:ln w="12700">
              <a:noFill/>
              <a:miter lim="800000"/>
              <a:headEnd/>
              <a:tailEnd/>
            </a:ln>
            <a:effectLst/>
          </p:spPr>
          <p:txBody>
            <a:bodyPr vert="horz" wrap="square" lIns="34254" tIns="0" rIns="34254" bIns="0" anchor="t" anchorCtr="0">
              <a:spAutoFit/>
            </a:bodyPr>
            <a:lstStyle/>
            <a:p>
              <a:r>
                <a:rPr lang="en-US" sz="1400" b="1" dirty="0"/>
                <a:t>Jocelyne Miller</a:t>
              </a:r>
            </a:p>
            <a:p>
              <a:r>
                <a:rPr lang="en-US" sz="1199" dirty="0"/>
                <a:t>Managing Director</a:t>
              </a:r>
            </a:p>
            <a:p>
              <a:r>
                <a:rPr lang="en-US" sz="1199" dirty="0"/>
                <a:t>Exempt Organization Tax Services</a:t>
              </a:r>
            </a:p>
            <a:p>
              <a:r>
                <a:rPr lang="en-US" sz="1199" dirty="0"/>
                <a:t>Ernst &amp; Young LLP</a:t>
              </a:r>
            </a:p>
            <a:p>
              <a:r>
                <a:rPr lang="en-US" sz="1199" dirty="0"/>
                <a:t>San Diego, CA</a:t>
              </a:r>
              <a:endParaRPr lang="de-DE" sz="1349" noProof="1"/>
            </a:p>
          </p:txBody>
        </p:sp>
        <p:sp>
          <p:nvSpPr>
            <p:cNvPr id="37" name="Rectangle 27" descr="© INSCALE GmbH, 26.05.2010&#10;http://www.presentationload.com/">
              <a:extLst>
                <a:ext uri="{FF2B5EF4-FFF2-40B4-BE49-F238E27FC236}">
                  <a16:creationId xmlns:a16="http://schemas.microsoft.com/office/drawing/2014/main" id="{5FD62699-0C2A-4DAA-8EB3-87C2077A85A8}"/>
                </a:ext>
              </a:extLst>
            </p:cNvPr>
            <p:cNvSpPr>
              <a:spLocks noChangeArrowheads="1"/>
            </p:cNvSpPr>
            <p:nvPr/>
          </p:nvSpPr>
          <p:spPr bwMode="gray">
            <a:xfrm>
              <a:off x="1548916" y="2337353"/>
              <a:ext cx="1972644" cy="1170982"/>
            </a:xfrm>
            <a:prstGeom prst="rect">
              <a:avLst/>
            </a:prstGeom>
            <a:noFill/>
            <a:ln w="12700">
              <a:noFill/>
              <a:miter lim="800000"/>
              <a:headEnd/>
              <a:tailEnd/>
            </a:ln>
            <a:effectLst/>
          </p:spPr>
          <p:txBody>
            <a:bodyPr vert="horz" wrap="square" lIns="34254" tIns="0" rIns="34254" bIns="0" anchor="t" anchorCtr="0"/>
            <a:lstStyle/>
            <a:p>
              <a:r>
                <a:rPr lang="en-US" sz="1400" b="1" dirty="0"/>
                <a:t>Stephen LaGarde</a:t>
              </a:r>
            </a:p>
            <a:p>
              <a:r>
                <a:rPr lang="en-US" sz="1199" dirty="0"/>
                <a:t>Principal</a:t>
              </a:r>
            </a:p>
            <a:p>
              <a:r>
                <a:rPr lang="en-US" sz="1199" dirty="0"/>
                <a:t>National Tax Compensation and Benefits</a:t>
              </a:r>
            </a:p>
            <a:p>
              <a:r>
                <a:rPr lang="en-US" sz="1199" dirty="0"/>
                <a:t>Ernst &amp; Young LLP</a:t>
              </a:r>
            </a:p>
            <a:p>
              <a:r>
                <a:rPr lang="en-US" sz="1199" dirty="0"/>
                <a:t>Washington, DC</a:t>
              </a:r>
            </a:p>
            <a:p>
              <a:pPr defTabSz="685092" fontAlgn="base">
                <a:lnSpc>
                  <a:spcPct val="95000"/>
                </a:lnSpc>
                <a:spcBef>
                  <a:spcPct val="20000"/>
                </a:spcBef>
                <a:buClr>
                  <a:srgbClr val="FFD200"/>
                </a:buClr>
                <a:buSzPct val="70000"/>
                <a:defRPr/>
              </a:pPr>
              <a:endParaRPr lang="de-DE" sz="1349" noProof="1"/>
            </a:p>
            <a:p>
              <a:pPr defTabSz="685092" fontAlgn="base">
                <a:lnSpc>
                  <a:spcPct val="95000"/>
                </a:lnSpc>
                <a:spcBef>
                  <a:spcPct val="20000"/>
                </a:spcBef>
                <a:buClr>
                  <a:srgbClr val="FFD200"/>
                </a:buClr>
                <a:buSzPct val="70000"/>
                <a:defRPr/>
              </a:pPr>
              <a:endParaRPr lang="de-DE" sz="1349" noProof="1"/>
            </a:p>
          </p:txBody>
        </p:sp>
        <p:sp>
          <p:nvSpPr>
            <p:cNvPr id="38" name="Rectangle 27" descr="© INSCALE GmbH, 26.05.2010&#10;http://www.presentationload.com/">
              <a:extLst>
                <a:ext uri="{FF2B5EF4-FFF2-40B4-BE49-F238E27FC236}">
                  <a16:creationId xmlns:a16="http://schemas.microsoft.com/office/drawing/2014/main" id="{2A95282F-DFFD-4A27-ABCA-EF4E00769017}"/>
                </a:ext>
              </a:extLst>
            </p:cNvPr>
            <p:cNvSpPr>
              <a:spLocks noChangeArrowheads="1"/>
            </p:cNvSpPr>
            <p:nvPr/>
          </p:nvSpPr>
          <p:spPr bwMode="gray">
            <a:xfrm>
              <a:off x="6726115" y="3397209"/>
              <a:ext cx="1960685" cy="991938"/>
            </a:xfrm>
            <a:prstGeom prst="rect">
              <a:avLst/>
            </a:prstGeom>
            <a:noFill/>
            <a:ln w="12700">
              <a:noFill/>
              <a:miter lim="800000"/>
              <a:headEnd/>
              <a:tailEnd/>
            </a:ln>
            <a:effectLst/>
          </p:spPr>
          <p:txBody>
            <a:bodyPr vert="horz" wrap="square" lIns="34254" tIns="0" rIns="34254" bIns="0" anchor="t" anchorCtr="0">
              <a:spAutoFit/>
            </a:bodyPr>
            <a:lstStyle/>
            <a:p>
              <a:r>
                <a:rPr lang="en-US" sz="1499" b="1" dirty="0">
                  <a:solidFill>
                    <a:schemeClr val="bg1"/>
                  </a:solidFill>
                </a:rPr>
                <a:t>Stephanie Pfister</a:t>
              </a:r>
            </a:p>
            <a:p>
              <a:pPr algn="just"/>
              <a:r>
                <a:rPr lang="en-US" sz="1199" dirty="0">
                  <a:solidFill>
                    <a:schemeClr val="bg1"/>
                  </a:solidFill>
                </a:rPr>
                <a:t>Senior Manager</a:t>
              </a:r>
            </a:p>
            <a:p>
              <a:r>
                <a:rPr lang="en-US" sz="1199" dirty="0">
                  <a:solidFill>
                    <a:schemeClr val="bg1"/>
                  </a:solidFill>
                </a:rPr>
                <a:t>Employment Tax</a:t>
              </a:r>
            </a:p>
            <a:p>
              <a:r>
                <a:rPr lang="en-US" sz="1199" dirty="0">
                  <a:solidFill>
                    <a:schemeClr val="bg1"/>
                  </a:solidFill>
                </a:rPr>
                <a:t>Ernst &amp; Young LLP</a:t>
              </a:r>
            </a:p>
            <a:p>
              <a:r>
                <a:rPr lang="en-US" sz="1199" noProof="1">
                  <a:solidFill>
                    <a:schemeClr val="bg1"/>
                  </a:solidFill>
                </a:rPr>
                <a:t>San Francisco, CA</a:t>
              </a:r>
              <a:endParaRPr lang="de-DE" sz="1349" noProof="1">
                <a:solidFill>
                  <a:schemeClr val="bg1"/>
                </a:solidFill>
              </a:endParaRPr>
            </a:p>
          </p:txBody>
        </p:sp>
      </p:grpSp>
      <p:pic>
        <p:nvPicPr>
          <p:cNvPr id="5" name="Picture 4" descr="A person smiling for the camera&#10;&#10;Description automatically generated with low confidence">
            <a:extLst>
              <a:ext uri="{FF2B5EF4-FFF2-40B4-BE49-F238E27FC236}">
                <a16:creationId xmlns:a16="http://schemas.microsoft.com/office/drawing/2014/main" id="{9097A1EB-63CA-4878-BF2C-74E226AA762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57" t="10212" r="9987" b="10212"/>
          <a:stretch/>
        </p:blipFill>
        <p:spPr>
          <a:xfrm>
            <a:off x="5691997" y="3398244"/>
            <a:ext cx="957434" cy="1164218"/>
          </a:xfrm>
          <a:prstGeom prst="rect">
            <a:avLst/>
          </a:prstGeom>
        </p:spPr>
      </p:pic>
    </p:spTree>
    <p:extLst>
      <p:ext uri="{BB962C8B-B14F-4D97-AF65-F5344CB8AC3E}">
        <p14:creationId xmlns:p14="http://schemas.microsoft.com/office/powerpoint/2010/main" val="9880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DF33CCB-16D2-4D0C-A567-96F9C058D0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4DF33CCB-16D2-4D0C-A567-96F9C058D0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Matrix for Form 990, Part VII, Section A</a:t>
            </a:r>
            <a:endParaRPr lang="en-GB" dirty="0"/>
          </a:p>
        </p:txBody>
      </p:sp>
      <p:sp>
        <p:nvSpPr>
          <p:cNvPr id="8" name="Text Placeholder 8">
            <a:extLst>
              <a:ext uri="{FF2B5EF4-FFF2-40B4-BE49-F238E27FC236}">
                <a16:creationId xmlns:a16="http://schemas.microsoft.com/office/drawing/2014/main" id="{287DAEAD-2CC0-4DF6-A06C-0D4E05968949}"/>
              </a:ext>
            </a:extLst>
          </p:cNvPr>
          <p:cNvSpPr txBox="1">
            <a:spLocks/>
          </p:cNvSpPr>
          <p:nvPr/>
        </p:nvSpPr>
        <p:spPr>
          <a:xfrm>
            <a:off x="873129" y="5588831"/>
            <a:ext cx="7353187" cy="23973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900" kern="1200">
                <a:solidFill>
                  <a:schemeClr val="bg2"/>
                </a:solidFill>
                <a:latin typeface="+mn-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900" kern="1200">
                <a:solidFill>
                  <a:schemeClr val="bg2"/>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900" kern="1200">
                <a:solidFill>
                  <a:schemeClr val="bg2"/>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900" kern="1200">
                <a:solidFill>
                  <a:schemeClr val="bg2"/>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900" kern="1200">
                <a:solidFill>
                  <a:schemeClr val="bg2"/>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566332">
              <a:spcAft>
                <a:spcPts val="112"/>
              </a:spcAft>
              <a:defRPr/>
            </a:pPr>
            <a:r>
              <a:rPr lang="en-GB" sz="675" dirty="0">
                <a:solidFill>
                  <a:schemeClr val="bg1"/>
                </a:solidFill>
                <a:latin typeface="EYInterstate Light"/>
              </a:rPr>
              <a:t>	</a:t>
            </a:r>
          </a:p>
          <a:p>
            <a:pPr defTabSz="566332">
              <a:spcAft>
                <a:spcPts val="112"/>
              </a:spcAft>
              <a:defRPr/>
            </a:pPr>
            <a:endParaRPr lang="en-US" sz="506" dirty="0">
              <a:solidFill>
                <a:schemeClr val="bg1"/>
              </a:solidFill>
              <a:latin typeface="EYInterstate Light"/>
            </a:endParaRPr>
          </a:p>
        </p:txBody>
      </p:sp>
      <p:graphicFrame>
        <p:nvGraphicFramePr>
          <p:cNvPr id="9" name="Table 116">
            <a:extLst>
              <a:ext uri="{FF2B5EF4-FFF2-40B4-BE49-F238E27FC236}">
                <a16:creationId xmlns:a16="http://schemas.microsoft.com/office/drawing/2014/main" id="{14A9288A-F4C3-46AA-8206-040A7C10F25D}"/>
              </a:ext>
            </a:extLst>
          </p:cNvPr>
          <p:cNvGraphicFramePr>
            <a:graphicFrameLocks noGrp="1"/>
          </p:cNvGraphicFramePr>
          <p:nvPr>
            <p:extLst>
              <p:ext uri="{D42A27DB-BD31-4B8C-83A1-F6EECF244321}">
                <p14:modId xmlns:p14="http://schemas.microsoft.com/office/powerpoint/2010/main" val="603776184"/>
              </p:ext>
            </p:extLst>
          </p:nvPr>
        </p:nvGraphicFramePr>
        <p:xfrm>
          <a:off x="452438" y="1130300"/>
          <a:ext cx="8229600" cy="4965699"/>
        </p:xfrm>
        <a:graphic>
          <a:graphicData uri="http://schemas.openxmlformats.org/drawingml/2006/table">
            <a:tbl>
              <a:tblPr firstRow="1" bandRow="1">
                <a:tableStyleId>{5C22544A-7EE6-4342-B048-85BDC9FD1C3A}</a:tableStyleId>
              </a:tblPr>
              <a:tblGrid>
                <a:gridCol w="1006324">
                  <a:extLst>
                    <a:ext uri="{9D8B030D-6E8A-4147-A177-3AD203B41FA5}">
                      <a16:colId xmlns:a16="http://schemas.microsoft.com/office/drawing/2014/main" val="403334606"/>
                    </a:ext>
                  </a:extLst>
                </a:gridCol>
                <a:gridCol w="1006324">
                  <a:extLst>
                    <a:ext uri="{9D8B030D-6E8A-4147-A177-3AD203B41FA5}">
                      <a16:colId xmlns:a16="http://schemas.microsoft.com/office/drawing/2014/main" val="977810647"/>
                    </a:ext>
                  </a:extLst>
                </a:gridCol>
                <a:gridCol w="3492000">
                  <a:extLst>
                    <a:ext uri="{9D8B030D-6E8A-4147-A177-3AD203B41FA5}">
                      <a16:colId xmlns:a16="http://schemas.microsoft.com/office/drawing/2014/main" val="1637081283"/>
                    </a:ext>
                  </a:extLst>
                </a:gridCol>
                <a:gridCol w="2724952">
                  <a:extLst>
                    <a:ext uri="{9D8B030D-6E8A-4147-A177-3AD203B41FA5}">
                      <a16:colId xmlns:a16="http://schemas.microsoft.com/office/drawing/2014/main" val="3962343987"/>
                    </a:ext>
                  </a:extLst>
                </a:gridCol>
              </a:tblGrid>
              <a:tr h="370505">
                <a:tc>
                  <a:txBody>
                    <a:bodyPr/>
                    <a:lstStyle/>
                    <a:p>
                      <a:pPr marL="0" marR="0" lvl="0" indent="0" algn="ctr" defTabSz="457200" rtl="0" eaLnBrk="1" fontAlgn="auto" latinLnBrk="0" hangingPunct="1">
                        <a:lnSpc>
                          <a:spcPct val="85000"/>
                        </a:lnSpc>
                        <a:spcBef>
                          <a:spcPts val="0"/>
                        </a:spcBef>
                        <a:spcAft>
                          <a:spcPts val="0"/>
                        </a:spcAft>
                        <a:buClr>
                          <a:srgbClr val="27ACAA"/>
                        </a:buClr>
                        <a:buSzPct val="70000"/>
                        <a:buFontTx/>
                        <a:buNone/>
                        <a:tabLst/>
                        <a:defRPr/>
                      </a:pPr>
                      <a:r>
                        <a:rPr lang="en-US" sz="1050" b="1" kern="0" dirty="0">
                          <a:solidFill>
                            <a:schemeClr val="tx1"/>
                          </a:solidFill>
                          <a:latin typeface="+mn-lt"/>
                          <a:ea typeface="+mn-ea"/>
                          <a:cs typeface="Arial" panose="020B0604020202020204" pitchFamily="34" charset="0"/>
                        </a:rPr>
                        <a:t>Position</a:t>
                      </a:r>
                    </a:p>
                  </a:txBody>
                  <a:tcPr marL="45720" marR="45720" anchor="b">
                    <a:lnL w="12700" cmpd="sng">
                      <a:noFill/>
                    </a:lnL>
                    <a:lnR w="12700" cmpd="sng">
                      <a:noFill/>
                    </a:lnR>
                    <a:lnT w="12700" cmpd="sng">
                      <a:noFill/>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auto" latinLnBrk="0" hangingPunct="1">
                        <a:lnSpc>
                          <a:spcPct val="85000"/>
                        </a:lnSpc>
                        <a:spcBef>
                          <a:spcPts val="0"/>
                        </a:spcBef>
                        <a:spcAft>
                          <a:spcPts val="0"/>
                        </a:spcAft>
                        <a:buClr>
                          <a:srgbClr val="27ACAA"/>
                        </a:buClr>
                        <a:buSzPct val="70000"/>
                        <a:buFontTx/>
                        <a:buNone/>
                        <a:tabLst/>
                        <a:defRPr/>
                      </a:pPr>
                      <a:r>
                        <a:rPr lang="en-US" sz="1050" b="1" kern="0" dirty="0">
                          <a:solidFill>
                            <a:schemeClr val="tx1"/>
                          </a:solidFill>
                          <a:latin typeface="+mn-lt"/>
                          <a:ea typeface="+mn-ea"/>
                          <a:cs typeface="Arial" panose="020B0604020202020204" pitchFamily="34" charset="0"/>
                        </a:rPr>
                        <a:t>Current or former</a:t>
                      </a:r>
                    </a:p>
                  </a:txBody>
                  <a:tcPr marL="45720" marR="45720" anchor="b">
                    <a:lnL w="12700" cmpd="sng">
                      <a:noFill/>
                    </a:lnL>
                    <a:lnR w="12700" cmpd="sng">
                      <a:noFill/>
                    </a:lnR>
                    <a:lnT w="12700" cmpd="sng">
                      <a:noFill/>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auto" latinLnBrk="0" hangingPunct="1">
                        <a:lnSpc>
                          <a:spcPct val="85000"/>
                        </a:lnSpc>
                        <a:spcBef>
                          <a:spcPts val="0"/>
                        </a:spcBef>
                        <a:spcAft>
                          <a:spcPts val="0"/>
                        </a:spcAft>
                        <a:buClr>
                          <a:srgbClr val="27ACAA"/>
                        </a:buClr>
                        <a:buSzPct val="70000"/>
                        <a:buFontTx/>
                        <a:buNone/>
                        <a:tabLst/>
                        <a:defRPr/>
                      </a:pPr>
                      <a:r>
                        <a:rPr lang="en-US" sz="1050" b="1" kern="0" dirty="0">
                          <a:solidFill>
                            <a:schemeClr val="tx1"/>
                          </a:solidFill>
                          <a:latin typeface="+mn-lt"/>
                          <a:ea typeface="+mn-ea"/>
                          <a:cs typeface="Arial" panose="020B0604020202020204" pitchFamily="34" charset="0"/>
                        </a:rPr>
                        <a:t>Enter on Form 990, Part VII, Section A …</a:t>
                      </a:r>
                    </a:p>
                  </a:txBody>
                  <a:tcPr marL="45720" marR="45720" anchor="b">
                    <a:lnL w="12700" cmpd="sng">
                      <a:noFill/>
                    </a:lnL>
                    <a:lnR w="12700" cmpd="sng">
                      <a:noFill/>
                    </a:lnR>
                    <a:lnT w="12700" cmpd="sng">
                      <a:noFill/>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auto" latinLnBrk="0" hangingPunct="1">
                        <a:lnSpc>
                          <a:spcPct val="85000"/>
                        </a:lnSpc>
                        <a:spcBef>
                          <a:spcPts val="0"/>
                        </a:spcBef>
                        <a:spcAft>
                          <a:spcPts val="0"/>
                        </a:spcAft>
                        <a:buClr>
                          <a:srgbClr val="27ACAA"/>
                        </a:buClr>
                        <a:buSzPct val="70000"/>
                        <a:buFontTx/>
                        <a:buNone/>
                        <a:tabLst/>
                        <a:defRPr/>
                      </a:pPr>
                      <a:r>
                        <a:rPr lang="en-US" sz="1050" b="1" kern="0" dirty="0">
                          <a:solidFill>
                            <a:schemeClr val="tx1"/>
                          </a:solidFill>
                          <a:latin typeface="+mn-lt"/>
                          <a:ea typeface="+mn-ea"/>
                          <a:cs typeface="Arial" panose="020B0604020202020204" pitchFamily="34" charset="0"/>
                        </a:rPr>
                        <a:t>Enter on Schedule J </a:t>
                      </a:r>
                      <a:br>
                        <a:rPr lang="en-US" sz="1050" b="1" kern="0" dirty="0">
                          <a:solidFill>
                            <a:schemeClr val="tx1"/>
                          </a:solidFill>
                          <a:latin typeface="+mn-lt"/>
                          <a:ea typeface="+mn-ea"/>
                          <a:cs typeface="Arial" panose="020B0604020202020204" pitchFamily="34" charset="0"/>
                        </a:rPr>
                      </a:br>
                      <a:r>
                        <a:rPr lang="en-US" sz="1050" b="1" kern="0" dirty="0">
                          <a:solidFill>
                            <a:schemeClr val="tx1"/>
                          </a:solidFill>
                          <a:latin typeface="+mn-lt"/>
                          <a:ea typeface="+mn-ea"/>
                          <a:cs typeface="Arial" panose="020B0604020202020204" pitchFamily="34" charset="0"/>
                        </a:rPr>
                        <a:t>(Form 990), Part III …</a:t>
                      </a:r>
                    </a:p>
                  </a:txBody>
                  <a:tcPr marL="45720" marR="45720" anchor="b">
                    <a:lnL w="12700" cmpd="sng">
                      <a:noFill/>
                    </a:lnL>
                    <a:lnR w="12700" cmpd="sng">
                      <a:noFill/>
                    </a:lnR>
                    <a:lnT w="12700" cmpd="sng">
                      <a:noFill/>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28212598"/>
                  </a:ext>
                </a:extLst>
              </a:tr>
              <a:tr h="786449">
                <a:tc rowSpan="2">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Directors and trustees</a:t>
                      </a:r>
                    </a:p>
                  </a:txBody>
                  <a:tcPr marL="45720" marR="45720" anchor="ctr">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Current</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All</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If reportable and other compensation is greater than $150,000 in the aggregate from organization and related organizations (don’t report institutional trustees)</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019740"/>
                  </a:ext>
                </a:extLst>
              </a:tr>
              <a:tr h="509153">
                <a:tc vMerge="1">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endParaRPr lang="en-US" sz="1200" b="0" kern="0" dirty="0">
                        <a:solidFill>
                          <a:schemeClr val="bg1"/>
                        </a:solidFill>
                        <a:latin typeface="+mj-lt"/>
                        <a:ea typeface="+mn-ea"/>
                        <a:cs typeface="Arial" panose="020B0604020202020204" pitchFamily="34" charset="0"/>
                      </a:endParaRPr>
                    </a:p>
                  </a:txBody>
                  <a:tcPr marL="68544" marR="68544" marT="73152" marB="7315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Former</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If reportable compensation in capacity as former director or trustee is greater than $10,000 in the aggregate from organization and related organizations</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If listed on Form 990, Part VII, Section A (don’t report institutional trustees)</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545900"/>
                  </a:ext>
                </a:extLst>
              </a:tr>
              <a:tr h="647801">
                <a:tc rowSpan="2">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Officers</a:t>
                      </a:r>
                    </a:p>
                  </a:txBody>
                  <a:tcPr marL="45720" marR="45720" anchor="ctr">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Current</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All</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If reportable and other compensation is greater than $150,000 in the aggregate from organization and related organizations</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971537"/>
                  </a:ext>
                </a:extLst>
              </a:tr>
              <a:tr h="509153">
                <a:tc vMerge="1">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endParaRPr lang="en-US" sz="1200" kern="0" dirty="0">
                        <a:solidFill>
                          <a:schemeClr val="bg1"/>
                        </a:solidFill>
                        <a:latin typeface="+mj-lt"/>
                        <a:cs typeface="Arial" panose="020B0604020202020204" pitchFamily="34" charset="0"/>
                      </a:endParaRPr>
                    </a:p>
                  </a:txBody>
                  <a:tcPr marL="68544" marR="68544" marT="73152" marB="7315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Former</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If reportable compensation in capacity as former director or trustee is greater than $100,000 in the aggregate from organization and related organizations</a:t>
                      </a:r>
                      <a:endParaRPr lang="en-US" sz="1050" kern="0" dirty="0">
                        <a:solidFill>
                          <a:schemeClr val="bg1"/>
                        </a:solidFill>
                        <a:latin typeface="+mn-lt"/>
                        <a:cs typeface="Arial" panose="020B0604020202020204" pitchFamily="34" charset="0"/>
                      </a:endParaRP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If listed on Form 990, Part VII, Section A </a:t>
                      </a:r>
                      <a:endParaRPr lang="en-US" sz="1050" kern="0" dirty="0">
                        <a:solidFill>
                          <a:schemeClr val="bg1"/>
                        </a:solidFill>
                        <a:latin typeface="+mn-lt"/>
                        <a:cs typeface="Arial" panose="020B0604020202020204" pitchFamily="34" charset="0"/>
                      </a:endParaRP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90079"/>
                  </a:ext>
                </a:extLst>
              </a:tr>
              <a:tr h="231857">
                <a:tc rowSpan="2">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kern="0" dirty="0">
                          <a:solidFill>
                            <a:schemeClr val="bg1"/>
                          </a:solidFill>
                          <a:latin typeface="+mn-lt"/>
                          <a:cs typeface="Arial" panose="020B0604020202020204" pitchFamily="34" charset="0"/>
                        </a:rPr>
                        <a:t>Key employees</a:t>
                      </a:r>
                    </a:p>
                  </a:txBody>
                  <a:tcPr marL="45720" marR="45720" anchor="ctr">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Current</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kern="0" dirty="0">
                          <a:solidFill>
                            <a:schemeClr val="bg1"/>
                          </a:solidFill>
                          <a:latin typeface="+mn-lt"/>
                          <a:cs typeface="Arial" panose="020B0604020202020204" pitchFamily="34" charset="0"/>
                        </a:rPr>
                        <a:t>All</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kern="0" dirty="0">
                          <a:solidFill>
                            <a:schemeClr val="bg1"/>
                          </a:solidFill>
                          <a:latin typeface="+mn-lt"/>
                          <a:cs typeface="Arial" panose="020B0604020202020204" pitchFamily="34" charset="0"/>
                        </a:rPr>
                        <a:t>All</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945090"/>
                  </a:ext>
                </a:extLst>
              </a:tr>
              <a:tr h="58255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chemeClr val="bg1"/>
                        </a:solidFill>
                        <a:latin typeface="+mj-lt"/>
                        <a:cs typeface="Arial" panose="020B0604020202020204" pitchFamily="34" charset="0"/>
                      </a:endParaRPr>
                    </a:p>
                  </a:txBody>
                  <a:tcPr marL="68544" marR="68544" marT="73152" marB="7315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Former</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dirty="0">
                          <a:solidFill>
                            <a:schemeClr val="bg1"/>
                          </a:solidFill>
                          <a:latin typeface="+mn-lt"/>
                          <a:ea typeface="+mn-ea"/>
                          <a:cs typeface="Arial" panose="020B0604020202020204" pitchFamily="34" charset="0"/>
                        </a:rPr>
                        <a:t>If reportable compensation is greater than $100,000 in the aggregate from organization and related organizations.</a:t>
                      </a:r>
                      <a:endParaRPr lang="en-US" sz="1050" kern="0" dirty="0">
                        <a:solidFill>
                          <a:schemeClr val="bg1"/>
                        </a:solidFill>
                        <a:latin typeface="+mn-lt"/>
                        <a:cs typeface="Arial" panose="020B0604020202020204" pitchFamily="34" charset="0"/>
                      </a:endParaRP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dirty="0">
                          <a:solidFill>
                            <a:schemeClr val="bg1"/>
                          </a:solidFill>
                          <a:latin typeface="+mn-lt"/>
                          <a:ea typeface="+mn-ea"/>
                          <a:cs typeface="Arial" panose="020B0604020202020204" pitchFamily="34" charset="0"/>
                        </a:rPr>
                        <a:t>If listed on Form 990, Part VII, Section A </a:t>
                      </a:r>
                      <a:endParaRPr lang="en-US" sz="1050" kern="0" dirty="0">
                        <a:solidFill>
                          <a:schemeClr val="bg1"/>
                        </a:solidFill>
                        <a:latin typeface="+mn-lt"/>
                        <a:cs typeface="Arial" panose="020B0604020202020204" pitchFamily="34" charset="0"/>
                      </a:endParaRP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567501"/>
                  </a:ext>
                </a:extLst>
              </a:tr>
              <a:tr h="74567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dirty="0">
                          <a:solidFill>
                            <a:schemeClr val="bg1"/>
                          </a:solidFill>
                          <a:latin typeface="+mn-lt"/>
                          <a:cs typeface="Arial" panose="020B0604020202020204" pitchFamily="34" charset="0"/>
                        </a:rPr>
                        <a:t>Other </a:t>
                      </a:r>
                    </a:p>
                  </a:txBody>
                  <a:tcPr marL="45720" marR="45720" anchor="ctr">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Current</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dirty="0">
                          <a:solidFill>
                            <a:schemeClr val="bg1"/>
                          </a:solidFill>
                          <a:latin typeface="+mn-lt"/>
                          <a:ea typeface="+mn-ea"/>
                          <a:cs typeface="Arial" panose="020B0604020202020204" pitchFamily="34" charset="0"/>
                        </a:rPr>
                        <a:t>If reportable compensation is greater than $100,000 in the aggregate from organization and related organizations.</a:t>
                      </a:r>
                      <a:endParaRPr lang="en-US" sz="1050" kern="0" dirty="0">
                        <a:solidFill>
                          <a:schemeClr val="bg1"/>
                        </a:solidFill>
                        <a:latin typeface="+mn-lt"/>
                        <a:cs typeface="Arial" panose="020B0604020202020204" pitchFamily="34" charset="0"/>
                      </a:endParaRP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dirty="0">
                          <a:solidFill>
                            <a:schemeClr val="bg1"/>
                          </a:solidFill>
                          <a:latin typeface="+mn-lt"/>
                          <a:ea typeface="+mn-ea"/>
                          <a:cs typeface="Arial" panose="020B0604020202020204" pitchFamily="34" charset="0"/>
                        </a:rPr>
                        <a:t>If reportable and other compensation is greater than $150,000 in the aggregate from organization and related organizations</a:t>
                      </a:r>
                      <a:endParaRPr lang="en-US" sz="1050" b="0" kern="0" dirty="0">
                        <a:solidFill>
                          <a:schemeClr val="bg1"/>
                        </a:solidFill>
                        <a:latin typeface="+mn-lt"/>
                        <a:cs typeface="Arial" panose="020B0604020202020204" pitchFamily="34" charset="0"/>
                      </a:endParaRP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386559"/>
                  </a:ext>
                </a:extLst>
              </a:tr>
              <a:tr h="58255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a:solidFill>
                          <a:schemeClr val="bg1"/>
                        </a:solidFill>
                        <a:latin typeface="+mj-lt"/>
                        <a:cs typeface="Arial" panose="020B0604020202020204" pitchFamily="34" charset="0"/>
                      </a:endParaRPr>
                    </a:p>
                  </a:txBody>
                  <a:tcPr marL="68544" marR="68544" marT="73152" marB="7315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050" b="0" kern="0" dirty="0">
                          <a:solidFill>
                            <a:schemeClr val="bg1"/>
                          </a:solidFill>
                          <a:latin typeface="+mn-lt"/>
                          <a:ea typeface="+mn-ea"/>
                          <a:cs typeface="Arial" panose="020B0604020202020204" pitchFamily="34" charset="0"/>
                        </a:rPr>
                        <a:t>Former</a:t>
                      </a: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dirty="0">
                          <a:solidFill>
                            <a:schemeClr val="bg1"/>
                          </a:solidFill>
                          <a:latin typeface="+mn-lt"/>
                          <a:ea typeface="+mn-ea"/>
                          <a:cs typeface="Arial" panose="020B0604020202020204" pitchFamily="34" charset="0"/>
                        </a:rPr>
                        <a:t>If reportable compensation is greater than $100,000 in the aggregate from organization and related organizations.</a:t>
                      </a:r>
                      <a:endParaRPr lang="en-US" sz="1050" kern="0" dirty="0">
                        <a:solidFill>
                          <a:schemeClr val="bg1"/>
                        </a:solidFill>
                        <a:latin typeface="+mn-lt"/>
                        <a:cs typeface="Arial" panose="020B0604020202020204" pitchFamily="34" charset="0"/>
                      </a:endParaRP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0" dirty="0">
                          <a:solidFill>
                            <a:schemeClr val="bg1"/>
                          </a:solidFill>
                          <a:latin typeface="+mn-lt"/>
                          <a:ea typeface="+mn-ea"/>
                          <a:cs typeface="Arial" panose="020B0604020202020204" pitchFamily="34" charset="0"/>
                        </a:rPr>
                        <a:t>If listed on Form 990, Part VII, Section A </a:t>
                      </a:r>
                      <a:endParaRPr lang="en-US" sz="1050" b="0" kern="0" dirty="0">
                        <a:solidFill>
                          <a:schemeClr val="bg1"/>
                        </a:solidFill>
                        <a:latin typeface="+mn-lt"/>
                        <a:cs typeface="Arial" panose="020B0604020202020204" pitchFamily="34" charset="0"/>
                      </a:endParaRPr>
                    </a:p>
                  </a:txBody>
                  <a:tcPr marL="45720" marR="45720">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045360"/>
                  </a:ext>
                </a:extLst>
              </a:tr>
            </a:tbl>
          </a:graphicData>
        </a:graphic>
      </p:graphicFrame>
    </p:spTree>
    <p:extLst>
      <p:ext uri="{BB962C8B-B14F-4D97-AF65-F5344CB8AC3E}">
        <p14:creationId xmlns:p14="http://schemas.microsoft.com/office/powerpoint/2010/main" val="780701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extLst>
              <p:ext uri="{D42A27DB-BD31-4B8C-83A1-F6EECF244321}">
                <p14:modId xmlns:p14="http://schemas.microsoft.com/office/powerpoint/2010/main" val="2360693106"/>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0" name="Text Placeholder 9">
            <a:extLst>
              <a:ext uri="{FF2B5EF4-FFF2-40B4-BE49-F238E27FC236}">
                <a16:creationId xmlns:a16="http://schemas.microsoft.com/office/drawing/2014/main" id="{0F04685D-E50C-45F2-AC96-2FE3B8316F93}"/>
              </a:ext>
            </a:extLst>
          </p:cNvPr>
          <p:cNvSpPr>
            <a:spLocks noGrp="1"/>
          </p:cNvSpPr>
          <p:nvPr>
            <p:ph type="body" sz="quarter" idx="10"/>
          </p:nvPr>
        </p:nvSpPr>
        <p:spPr/>
        <p:txBody>
          <a:bodyPr/>
          <a:lstStyle/>
          <a:p>
            <a:r>
              <a:rPr lang="en-IN" dirty="0"/>
              <a:t>What is reported in Part VII?</a:t>
            </a:r>
          </a:p>
        </p:txBody>
      </p:sp>
    </p:spTree>
    <p:extLst>
      <p:ext uri="{BB962C8B-B14F-4D97-AF65-F5344CB8AC3E}">
        <p14:creationId xmlns:p14="http://schemas.microsoft.com/office/powerpoint/2010/main" val="3437544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40654A7-458C-4F01-953F-17A1EC639B83}"/>
              </a:ext>
            </a:extLst>
          </p:cNvPr>
          <p:cNvGraphicFramePr>
            <a:graphicFrameLocks noChangeAspect="1"/>
          </p:cNvGraphicFramePr>
          <p:nvPr>
            <p:custDataLst>
              <p:tags r:id="rId1"/>
            </p:custDataLst>
            <p:extLst>
              <p:ext uri="{D42A27DB-BD31-4B8C-83A1-F6EECF244321}">
                <p14:modId xmlns:p14="http://schemas.microsoft.com/office/powerpoint/2010/main" val="921499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D40654A7-458C-4F01-953F-17A1EC639B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What is compensation for Form 990 purposes?</a:t>
            </a:r>
            <a:endParaRPr lang="en-GB" dirty="0"/>
          </a:p>
        </p:txBody>
      </p:sp>
      <p:sp>
        <p:nvSpPr>
          <p:cNvPr id="3" name="Content Placeholder 2"/>
          <p:cNvSpPr>
            <a:spLocks noGrp="1"/>
          </p:cNvSpPr>
          <p:nvPr>
            <p:ph idx="1"/>
          </p:nvPr>
        </p:nvSpPr>
        <p:spPr>
          <a:xfrm>
            <a:off x="457201" y="1137920"/>
            <a:ext cx="4744064" cy="4947920"/>
          </a:xfrm>
        </p:spPr>
        <p:txBody>
          <a:bodyPr/>
          <a:lstStyle/>
          <a:p>
            <a:r>
              <a:rPr lang="en-US" dirty="0"/>
              <a:t>Part VII requires disclosure of two categories of compensation:</a:t>
            </a:r>
          </a:p>
          <a:p>
            <a:pPr lvl="1"/>
            <a:r>
              <a:rPr lang="en-US" dirty="0"/>
              <a:t>“Reportable compensation” from filing organization and related organizations</a:t>
            </a:r>
          </a:p>
          <a:p>
            <a:pPr lvl="1"/>
            <a:r>
              <a:rPr lang="en-US" dirty="0"/>
              <a:t>“Other compensation” from filing organization and related organizations</a:t>
            </a:r>
          </a:p>
          <a:p>
            <a:r>
              <a:rPr lang="en-US" dirty="0"/>
              <a:t>Schedule J, Part II requires organizations to break these general categories into more detail.</a:t>
            </a:r>
            <a:endParaRPr lang="en-GB" dirty="0"/>
          </a:p>
        </p:txBody>
      </p:sp>
      <p:pic>
        <p:nvPicPr>
          <p:cNvPr id="5" name="Picture 4">
            <a:extLst>
              <a:ext uri="{FF2B5EF4-FFF2-40B4-BE49-F238E27FC236}">
                <a16:creationId xmlns:a16="http://schemas.microsoft.com/office/drawing/2014/main" id="{A8DF9098-1F81-4572-9444-EAEC8BB672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189" r="8811"/>
          <a:stretch/>
        </p:blipFill>
        <p:spPr>
          <a:xfrm>
            <a:off x="5349650" y="1145019"/>
            <a:ext cx="3341913" cy="4950981"/>
          </a:xfrm>
          <a:prstGeom prst="rect">
            <a:avLst/>
          </a:prstGeom>
        </p:spPr>
      </p:pic>
    </p:spTree>
    <p:extLst>
      <p:ext uri="{BB962C8B-B14F-4D97-AF65-F5344CB8AC3E}">
        <p14:creationId xmlns:p14="http://schemas.microsoft.com/office/powerpoint/2010/main" val="2258909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E1EB4A1-1DCC-4C26-8EF7-B49C06E9B962}"/>
              </a:ext>
            </a:extLst>
          </p:cNvPr>
          <p:cNvGraphicFramePr>
            <a:graphicFrameLocks noChangeAspect="1"/>
          </p:cNvGraphicFramePr>
          <p:nvPr>
            <p:custDataLst>
              <p:tags r:id="rId1"/>
            </p:custDataLst>
            <p:extLst>
              <p:ext uri="{D42A27DB-BD31-4B8C-83A1-F6EECF244321}">
                <p14:modId xmlns:p14="http://schemas.microsoft.com/office/powerpoint/2010/main" val="155053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4E1EB4A1-1DCC-4C26-8EF7-B49C06E9B9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Calendar vs. fiscal year</a:t>
            </a:r>
            <a:endParaRPr lang="en-GB" dirty="0"/>
          </a:p>
        </p:txBody>
      </p:sp>
      <p:sp>
        <p:nvSpPr>
          <p:cNvPr id="3" name="Content Placeholder 2"/>
          <p:cNvSpPr>
            <a:spLocks noGrp="1"/>
          </p:cNvSpPr>
          <p:nvPr>
            <p:ph idx="1"/>
          </p:nvPr>
        </p:nvSpPr>
        <p:spPr>
          <a:xfrm>
            <a:off x="457201" y="1137920"/>
            <a:ext cx="4714567" cy="4947920"/>
          </a:xfrm>
        </p:spPr>
        <p:txBody>
          <a:bodyPr/>
          <a:lstStyle/>
          <a:p>
            <a:r>
              <a:rPr lang="en-US" dirty="0"/>
              <a:t>Compensation must be reported for the calendar year ending with or within the organization’s tax year, even if the fiscal year is used to determine which such persons must be listed in Part VII (e.g., current officers, directors and trustees).</a:t>
            </a:r>
          </a:p>
          <a:p>
            <a:r>
              <a:rPr lang="en-US" dirty="0"/>
              <a:t>The amount of compensation reported on Form 990, Part VII, for a listed person may differ from the amount reported on Form 990, Part IX, line 5, for that person due to factors such as a different accounting period (calendar vs. fiscal year) or a different accounting method.</a:t>
            </a:r>
            <a:endParaRPr lang="en-GB" dirty="0"/>
          </a:p>
        </p:txBody>
      </p:sp>
      <p:pic>
        <p:nvPicPr>
          <p:cNvPr id="5" name="Picture 4">
            <a:extLst>
              <a:ext uri="{FF2B5EF4-FFF2-40B4-BE49-F238E27FC236}">
                <a16:creationId xmlns:a16="http://schemas.microsoft.com/office/drawing/2014/main" id="{D817DB94-9102-4CCA-BE6A-9263D05B35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961" r="3149"/>
          <a:stretch/>
        </p:blipFill>
        <p:spPr>
          <a:xfrm>
            <a:off x="5349650" y="1147616"/>
            <a:ext cx="3341913" cy="4962444"/>
          </a:xfrm>
          <a:prstGeom prst="rect">
            <a:avLst/>
          </a:prstGeom>
        </p:spPr>
      </p:pic>
    </p:spTree>
    <p:extLst>
      <p:ext uri="{BB962C8B-B14F-4D97-AF65-F5344CB8AC3E}">
        <p14:creationId xmlns:p14="http://schemas.microsoft.com/office/powerpoint/2010/main" val="2268779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E1C7E7B-AB56-4352-A87F-FEF20CDCA694}"/>
              </a:ext>
            </a:extLst>
          </p:cNvPr>
          <p:cNvGraphicFramePr>
            <a:graphicFrameLocks noChangeAspect="1"/>
          </p:cNvGraphicFramePr>
          <p:nvPr>
            <p:custDataLst>
              <p:tags r:id="rId1"/>
            </p:custDataLst>
            <p:extLst>
              <p:ext uri="{D42A27DB-BD31-4B8C-83A1-F6EECF244321}">
                <p14:modId xmlns:p14="http://schemas.microsoft.com/office/powerpoint/2010/main" val="887999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6E1C7E7B-AB56-4352-A87F-FEF20CDCA6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Reportable compensation</a:t>
            </a:r>
            <a:endParaRPr lang="en-GB" dirty="0"/>
          </a:p>
        </p:txBody>
      </p:sp>
      <p:sp>
        <p:nvSpPr>
          <p:cNvPr id="3" name="Content Placeholder 2"/>
          <p:cNvSpPr>
            <a:spLocks noGrp="1"/>
          </p:cNvSpPr>
          <p:nvPr>
            <p:ph idx="1"/>
          </p:nvPr>
        </p:nvSpPr>
        <p:spPr>
          <a:xfrm>
            <a:off x="457201" y="1137920"/>
            <a:ext cx="4744064" cy="4947920"/>
          </a:xfrm>
        </p:spPr>
        <p:txBody>
          <a:bodyPr/>
          <a:lstStyle/>
          <a:p>
            <a:r>
              <a:rPr lang="en-US" dirty="0"/>
              <a:t>For employees, Form W-2, box 1 or 5 (whichever is greater)</a:t>
            </a:r>
          </a:p>
          <a:p>
            <a:r>
              <a:rPr lang="en-US" dirty="0"/>
              <a:t>Form 1099-NEC, box 1 (nonemployee compensation) for services to organization or related organization</a:t>
            </a:r>
          </a:p>
          <a:p>
            <a:r>
              <a:rPr lang="en-US" dirty="0"/>
              <a:t>Form 1042-S box 2</a:t>
            </a:r>
          </a:p>
          <a:p>
            <a:r>
              <a:rPr lang="en-US" dirty="0"/>
              <a:t>Actual amount paid for services if Form W-2 or Form 1099-NEC or Form 1042-S is not required to be filed</a:t>
            </a:r>
            <a:endParaRPr lang="en-GB" dirty="0"/>
          </a:p>
        </p:txBody>
      </p:sp>
      <p:pic>
        <p:nvPicPr>
          <p:cNvPr id="5" name="Picture 4">
            <a:extLst>
              <a:ext uri="{FF2B5EF4-FFF2-40B4-BE49-F238E27FC236}">
                <a16:creationId xmlns:a16="http://schemas.microsoft.com/office/drawing/2014/main" id="{AED39399-9F15-4919-AD29-1E4B378F58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561" r="27561"/>
          <a:stretch/>
        </p:blipFill>
        <p:spPr>
          <a:xfrm>
            <a:off x="5349650" y="1129937"/>
            <a:ext cx="3341913" cy="4963885"/>
          </a:xfrm>
          <a:prstGeom prst="rect">
            <a:avLst/>
          </a:prstGeom>
        </p:spPr>
      </p:pic>
    </p:spTree>
    <p:extLst>
      <p:ext uri="{BB962C8B-B14F-4D97-AF65-F5344CB8AC3E}">
        <p14:creationId xmlns:p14="http://schemas.microsoft.com/office/powerpoint/2010/main" val="789731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B4AB15F-DA65-419C-A159-86D840255437}"/>
              </a:ext>
            </a:extLst>
          </p:cNvPr>
          <p:cNvGraphicFramePr>
            <a:graphicFrameLocks noChangeAspect="1"/>
          </p:cNvGraphicFramePr>
          <p:nvPr>
            <p:custDataLst>
              <p:tags r:id="rId1"/>
            </p:custDataLst>
            <p:extLst>
              <p:ext uri="{D42A27DB-BD31-4B8C-83A1-F6EECF244321}">
                <p14:modId xmlns:p14="http://schemas.microsoft.com/office/powerpoint/2010/main" val="605700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2" name="Object 11" hidden="1">
                        <a:extLst>
                          <a:ext uri="{FF2B5EF4-FFF2-40B4-BE49-F238E27FC236}">
                            <a16:creationId xmlns:a16="http://schemas.microsoft.com/office/drawing/2014/main" id="{5B4AB15F-DA65-419C-A159-86D8402554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5FB2C7-7095-452C-9554-E3B52811C18B}"/>
              </a:ext>
            </a:extLst>
          </p:cNvPr>
          <p:cNvSpPr>
            <a:spLocks noGrp="1"/>
          </p:cNvSpPr>
          <p:nvPr>
            <p:ph type="title"/>
          </p:nvPr>
        </p:nvSpPr>
        <p:spPr>
          <a:xfrm>
            <a:off x="457201" y="294200"/>
            <a:ext cx="8229600" cy="590400"/>
          </a:xfrm>
        </p:spPr>
        <p:txBody>
          <a:bodyPr vert="horz"/>
          <a:lstStyle/>
          <a:p>
            <a:r>
              <a:rPr lang="en-US" dirty="0"/>
              <a:t>Polling question 5</a:t>
            </a:r>
          </a:p>
        </p:txBody>
      </p:sp>
      <p:sp>
        <p:nvSpPr>
          <p:cNvPr id="19" name="Rectangle 18">
            <a:extLst>
              <a:ext uri="{FF2B5EF4-FFF2-40B4-BE49-F238E27FC236}">
                <a16:creationId xmlns:a16="http://schemas.microsoft.com/office/drawing/2014/main" id="{CAB4D439-6A51-4B68-BF2E-F807BD9AFA94}"/>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0" name="Isosceles Triangle 19">
            <a:extLst>
              <a:ext uri="{FF2B5EF4-FFF2-40B4-BE49-F238E27FC236}">
                <a16:creationId xmlns:a16="http://schemas.microsoft.com/office/drawing/2014/main" id="{468D1C86-0604-4CF3-951D-031748935CB6}"/>
              </a:ext>
            </a:extLst>
          </p:cNvPr>
          <p:cNvSpPr/>
          <p:nvPr/>
        </p:nvSpPr>
        <p:spPr>
          <a:xfrm rot="8547707">
            <a:off x="683895" y="1555317"/>
            <a:ext cx="286784" cy="33698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1" name="Title 1">
            <a:extLst>
              <a:ext uri="{FF2B5EF4-FFF2-40B4-BE49-F238E27FC236}">
                <a16:creationId xmlns:a16="http://schemas.microsoft.com/office/drawing/2014/main" id="{55DC8C12-5A07-4DDD-9487-9AFCF23B625E}"/>
              </a:ext>
            </a:extLst>
          </p:cNvPr>
          <p:cNvSpPr txBox="1">
            <a:spLocks/>
          </p:cNvSpPr>
          <p:nvPr/>
        </p:nvSpPr>
        <p:spPr>
          <a:xfrm>
            <a:off x="469796" y="1053696"/>
            <a:ext cx="552173" cy="590400"/>
          </a:xfrm>
          <a:prstGeom prst="rect">
            <a:avLst/>
          </a:prstGeom>
        </p:spPr>
        <p:txBody>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Q</a:t>
            </a:r>
          </a:p>
        </p:txBody>
      </p:sp>
      <p:sp>
        <p:nvSpPr>
          <p:cNvPr id="22" name="Title 1">
            <a:extLst>
              <a:ext uri="{FF2B5EF4-FFF2-40B4-BE49-F238E27FC236}">
                <a16:creationId xmlns:a16="http://schemas.microsoft.com/office/drawing/2014/main" id="{68C657D7-35CC-455F-BCB7-45C48508EDEE}"/>
              </a:ext>
            </a:extLst>
          </p:cNvPr>
          <p:cNvSpPr txBox="1">
            <a:spLocks/>
          </p:cNvSpPr>
          <p:nvPr/>
        </p:nvSpPr>
        <p:spPr>
          <a:xfrm>
            <a:off x="1532476" y="3163687"/>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W-2</a:t>
            </a:r>
          </a:p>
        </p:txBody>
      </p:sp>
      <p:sp>
        <p:nvSpPr>
          <p:cNvPr id="23" name="Title 1">
            <a:extLst>
              <a:ext uri="{FF2B5EF4-FFF2-40B4-BE49-F238E27FC236}">
                <a16:creationId xmlns:a16="http://schemas.microsoft.com/office/drawing/2014/main" id="{D7475049-F2D5-406D-B05F-C3848C8EC9BF}"/>
              </a:ext>
            </a:extLst>
          </p:cNvPr>
          <p:cNvSpPr txBox="1">
            <a:spLocks/>
          </p:cNvSpPr>
          <p:nvPr/>
        </p:nvSpPr>
        <p:spPr>
          <a:xfrm>
            <a:off x="1092201" y="1133409"/>
            <a:ext cx="7599362" cy="1892826"/>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An individual works for a US </a:t>
            </a:r>
            <a:r>
              <a:rPr kumimoji="0" lang="en-IN" sz="2000" b="0" i="0" u="none" strike="noStrike" kern="1200" cap="none" spc="0" normalizeH="0" baseline="0" noProof="0" dirty="0" err="1">
                <a:ln>
                  <a:noFill/>
                </a:ln>
                <a:solidFill>
                  <a:prstClr val="white"/>
                </a:solidFill>
                <a:effectLst/>
                <a:uLnTx/>
                <a:uFillTx/>
                <a:latin typeface="EYInterstate Light" panose="02000506000000020004" pitchFamily="2" charset="0"/>
                <a:ea typeface="+mj-ea"/>
                <a:cs typeface="Arial" pitchFamily="34" charset="0"/>
              </a:rPr>
              <a:t>nonprofit</a:t>
            </a: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 from an overseas location as an independent contractor. Individual relocates to the US and continues the same independent contractor work.  Individual is finally hired as an employee. If all of this occurred in a single calendar year, individual might have reportable compensation on which Form(s)?</a:t>
            </a:r>
          </a:p>
        </p:txBody>
      </p:sp>
      <p:sp>
        <p:nvSpPr>
          <p:cNvPr id="24" name="Title 1">
            <a:extLst>
              <a:ext uri="{FF2B5EF4-FFF2-40B4-BE49-F238E27FC236}">
                <a16:creationId xmlns:a16="http://schemas.microsoft.com/office/drawing/2014/main" id="{6CC237E7-4E5C-4B57-9939-4BC7F15593A3}"/>
              </a:ext>
            </a:extLst>
          </p:cNvPr>
          <p:cNvSpPr txBox="1">
            <a:spLocks/>
          </p:cNvSpPr>
          <p:nvPr/>
        </p:nvSpPr>
        <p:spPr>
          <a:xfrm>
            <a:off x="1532475" y="394068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1099-MISC</a:t>
            </a:r>
          </a:p>
        </p:txBody>
      </p:sp>
      <p:sp>
        <p:nvSpPr>
          <p:cNvPr id="25" name="Title 1">
            <a:extLst>
              <a:ext uri="{FF2B5EF4-FFF2-40B4-BE49-F238E27FC236}">
                <a16:creationId xmlns:a16="http://schemas.microsoft.com/office/drawing/2014/main" id="{AA9C2355-5F44-4397-86F9-3FE437A681BA}"/>
              </a:ext>
            </a:extLst>
          </p:cNvPr>
          <p:cNvSpPr txBox="1">
            <a:spLocks/>
          </p:cNvSpPr>
          <p:nvPr/>
        </p:nvSpPr>
        <p:spPr>
          <a:xfrm>
            <a:off x="1532475" y="4717689"/>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W-2 and 1099-MISC</a:t>
            </a:r>
          </a:p>
        </p:txBody>
      </p:sp>
      <p:sp>
        <p:nvSpPr>
          <p:cNvPr id="26" name="Title 1">
            <a:extLst>
              <a:ext uri="{FF2B5EF4-FFF2-40B4-BE49-F238E27FC236}">
                <a16:creationId xmlns:a16="http://schemas.microsoft.com/office/drawing/2014/main" id="{DC0BC18E-E6D0-4A51-844F-DBA4BE0B0550}"/>
              </a:ext>
            </a:extLst>
          </p:cNvPr>
          <p:cNvSpPr txBox="1">
            <a:spLocks/>
          </p:cNvSpPr>
          <p:nvPr/>
        </p:nvSpPr>
        <p:spPr>
          <a:xfrm>
            <a:off x="1532475" y="5494689"/>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1042-S, 1099-NEC and W-2</a:t>
            </a:r>
          </a:p>
        </p:txBody>
      </p:sp>
      <p:sp>
        <p:nvSpPr>
          <p:cNvPr id="28" name="Oval 27">
            <a:extLst>
              <a:ext uri="{FF2B5EF4-FFF2-40B4-BE49-F238E27FC236}">
                <a16:creationId xmlns:a16="http://schemas.microsoft.com/office/drawing/2014/main" id="{4AF209A1-A943-4C1A-BDBD-0D0BCDFCC9AA}"/>
              </a:ext>
            </a:extLst>
          </p:cNvPr>
          <p:cNvSpPr/>
          <p:nvPr/>
        </p:nvSpPr>
        <p:spPr>
          <a:xfrm>
            <a:off x="1092201" y="3218823"/>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9" name="Oval 28">
            <a:extLst>
              <a:ext uri="{FF2B5EF4-FFF2-40B4-BE49-F238E27FC236}">
                <a16:creationId xmlns:a16="http://schemas.microsoft.com/office/drawing/2014/main" id="{4298E0E9-77EC-4D0A-A1B2-C14645CB3AFD}"/>
              </a:ext>
            </a:extLst>
          </p:cNvPr>
          <p:cNvSpPr/>
          <p:nvPr/>
        </p:nvSpPr>
        <p:spPr>
          <a:xfrm>
            <a:off x="1092201" y="4766469"/>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0" name="Oval 29">
            <a:extLst>
              <a:ext uri="{FF2B5EF4-FFF2-40B4-BE49-F238E27FC236}">
                <a16:creationId xmlns:a16="http://schemas.microsoft.com/office/drawing/2014/main" id="{82FB309F-AF90-4803-8CE9-B62DC449920D}"/>
              </a:ext>
            </a:extLst>
          </p:cNvPr>
          <p:cNvSpPr/>
          <p:nvPr/>
        </p:nvSpPr>
        <p:spPr>
          <a:xfrm>
            <a:off x="1092201" y="3992646"/>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1" name="Oval 30">
            <a:extLst>
              <a:ext uri="{FF2B5EF4-FFF2-40B4-BE49-F238E27FC236}">
                <a16:creationId xmlns:a16="http://schemas.microsoft.com/office/drawing/2014/main" id="{51CB2548-E874-4ADB-A01D-62417486C6B3}"/>
              </a:ext>
            </a:extLst>
          </p:cNvPr>
          <p:cNvSpPr/>
          <p:nvPr/>
        </p:nvSpPr>
        <p:spPr>
          <a:xfrm>
            <a:off x="1092201" y="5540292"/>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Tree>
    <p:extLst>
      <p:ext uri="{BB962C8B-B14F-4D97-AF65-F5344CB8AC3E}">
        <p14:creationId xmlns:p14="http://schemas.microsoft.com/office/powerpoint/2010/main" val="1673560207"/>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182B1A2-0FBB-40FC-94AF-107A52D860B9}"/>
              </a:ext>
            </a:extLst>
          </p:cNvPr>
          <p:cNvGraphicFramePr>
            <a:graphicFrameLocks noChangeAspect="1"/>
          </p:cNvGraphicFramePr>
          <p:nvPr>
            <p:custDataLst>
              <p:tags r:id="rId1"/>
            </p:custDataLst>
            <p:extLst>
              <p:ext uri="{D42A27DB-BD31-4B8C-83A1-F6EECF244321}">
                <p14:modId xmlns:p14="http://schemas.microsoft.com/office/powerpoint/2010/main" val="401614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6182B1A2-0FBB-40FC-94AF-107A52D860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Reportable compensation</a:t>
            </a:r>
            <a:endParaRPr lang="en-GB" dirty="0"/>
          </a:p>
        </p:txBody>
      </p:sp>
      <p:sp>
        <p:nvSpPr>
          <p:cNvPr id="3" name="Content Placeholder 2"/>
          <p:cNvSpPr>
            <a:spLocks noGrp="1"/>
          </p:cNvSpPr>
          <p:nvPr>
            <p:ph idx="1"/>
          </p:nvPr>
        </p:nvSpPr>
        <p:spPr>
          <a:xfrm>
            <a:off x="457201" y="1137920"/>
            <a:ext cx="8229600" cy="4947920"/>
          </a:xfrm>
        </p:spPr>
        <p:txBody>
          <a:bodyPr/>
          <a:lstStyle/>
          <a:p>
            <a:r>
              <a:rPr lang="en-US" dirty="0"/>
              <a:t>Schedule J, Part II breaks reportable compensation into categories:</a:t>
            </a:r>
          </a:p>
          <a:p>
            <a:pPr lvl="1"/>
            <a:r>
              <a:rPr lang="en-US" dirty="0"/>
              <a:t>Base compensation:</a:t>
            </a:r>
          </a:p>
          <a:p>
            <a:pPr lvl="2"/>
            <a:r>
              <a:rPr lang="en-US" dirty="0"/>
              <a:t>Pay that makes up the normal work week</a:t>
            </a:r>
          </a:p>
          <a:p>
            <a:pPr lvl="1"/>
            <a:r>
              <a:rPr lang="en-US" dirty="0"/>
              <a:t>Bonus and incentive compensation, including but not limited to:</a:t>
            </a:r>
          </a:p>
          <a:p>
            <a:pPr lvl="2"/>
            <a:r>
              <a:rPr lang="en-US" dirty="0"/>
              <a:t>Signing bonus</a:t>
            </a:r>
          </a:p>
          <a:p>
            <a:pPr lvl="2"/>
            <a:r>
              <a:rPr lang="en-US" dirty="0"/>
              <a:t>Management incentive plan</a:t>
            </a:r>
          </a:p>
          <a:p>
            <a:pPr lvl="1"/>
            <a:r>
              <a:rPr lang="en-US" dirty="0"/>
              <a:t>Other reportable compensation, including but not limited to:</a:t>
            </a:r>
          </a:p>
          <a:p>
            <a:pPr lvl="2"/>
            <a:r>
              <a:rPr lang="en-US" dirty="0"/>
              <a:t>Current-year payments of amounts earned in a prior year</a:t>
            </a:r>
          </a:p>
          <a:p>
            <a:pPr lvl="2"/>
            <a:r>
              <a:rPr lang="en-US" dirty="0"/>
              <a:t>Payments under a severance plan</a:t>
            </a:r>
          </a:p>
          <a:p>
            <a:pPr lvl="2"/>
            <a:r>
              <a:rPr lang="en-US" dirty="0"/>
              <a:t>Deferred amounts and earnings or losses in a nonqualified defined contribution plan subject to Section 457(f) when substantially vested</a:t>
            </a:r>
          </a:p>
          <a:p>
            <a:pPr lvl="2"/>
            <a:r>
              <a:rPr lang="en-US" dirty="0"/>
              <a:t>Awards based on longevity of service</a:t>
            </a:r>
          </a:p>
          <a:p>
            <a:pPr lvl="2"/>
            <a:r>
              <a:rPr lang="en-US" dirty="0"/>
              <a:t>Taxable benefits</a:t>
            </a:r>
          </a:p>
          <a:p>
            <a:pPr lvl="2"/>
            <a:r>
              <a:rPr lang="en-US" dirty="0"/>
              <a:t>Sick pay or PTO cash-out</a:t>
            </a:r>
          </a:p>
          <a:p>
            <a:pPr lvl="2"/>
            <a:r>
              <a:rPr lang="en-US" dirty="0"/>
              <a:t>Form 1099-MISC box 6 (medical and health care payments)</a:t>
            </a:r>
          </a:p>
          <a:p>
            <a:pPr lvl="2"/>
            <a:endParaRPr lang="en-US" dirty="0"/>
          </a:p>
          <a:p>
            <a:endParaRPr lang="en-US" dirty="0"/>
          </a:p>
          <a:p>
            <a:endParaRPr lang="en-US" dirty="0"/>
          </a:p>
          <a:p>
            <a:pPr lvl="1"/>
            <a:endParaRPr lang="en-US" dirty="0"/>
          </a:p>
          <a:p>
            <a:endParaRPr lang="en-GB" dirty="0"/>
          </a:p>
        </p:txBody>
      </p:sp>
    </p:spTree>
    <p:extLst>
      <p:ext uri="{BB962C8B-B14F-4D97-AF65-F5344CB8AC3E}">
        <p14:creationId xmlns:p14="http://schemas.microsoft.com/office/powerpoint/2010/main" val="2831375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C1A421E2-A94C-43AB-87A0-02F9AE8B3820}"/>
              </a:ext>
            </a:extLst>
          </p:cNvPr>
          <p:cNvGraphicFramePr>
            <a:graphicFrameLocks noChangeAspect="1"/>
          </p:cNvGraphicFramePr>
          <p:nvPr>
            <p:custDataLst>
              <p:tags r:id="rId1"/>
            </p:custDataLst>
            <p:extLst>
              <p:ext uri="{D42A27DB-BD31-4B8C-83A1-F6EECF244321}">
                <p14:modId xmlns:p14="http://schemas.microsoft.com/office/powerpoint/2010/main" val="774432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Object 12" hidden="1">
                        <a:extLst>
                          <a:ext uri="{FF2B5EF4-FFF2-40B4-BE49-F238E27FC236}">
                            <a16:creationId xmlns:a16="http://schemas.microsoft.com/office/drawing/2014/main" id="{C1A421E2-A94C-43AB-87A0-02F9AE8B38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Other compensation</a:t>
            </a:r>
            <a:endParaRPr lang="en-GB" dirty="0"/>
          </a:p>
        </p:txBody>
      </p:sp>
      <p:sp>
        <p:nvSpPr>
          <p:cNvPr id="3" name="Content Placeholder 2"/>
          <p:cNvSpPr>
            <a:spLocks noGrp="1"/>
          </p:cNvSpPr>
          <p:nvPr>
            <p:ph idx="1"/>
          </p:nvPr>
        </p:nvSpPr>
        <p:spPr>
          <a:xfrm>
            <a:off x="457201" y="1137920"/>
            <a:ext cx="8229600" cy="4947920"/>
          </a:xfrm>
        </p:spPr>
        <p:txBody>
          <a:bodyPr/>
          <a:lstStyle/>
          <a:p>
            <a:r>
              <a:rPr lang="en-US" dirty="0"/>
              <a:t>Compensation, other than reportable compensation, including:</a:t>
            </a:r>
          </a:p>
          <a:p>
            <a:pPr lvl="1"/>
            <a:r>
              <a:rPr lang="en-US" dirty="0"/>
              <a:t>Deferred compensation not currently reportable on Form W-2, box 1 or 5 or Form 1099-NEC, box 1:</a:t>
            </a:r>
          </a:p>
          <a:p>
            <a:pPr lvl="2"/>
            <a:r>
              <a:rPr lang="en-US" dirty="0"/>
              <a:t>Current-year deferrals under any retirement or other deferred compensation plan, qualified or nonqualified, established, sponsored or maintained by or for organization or a related organization</a:t>
            </a:r>
          </a:p>
          <a:p>
            <a:pPr lvl="2"/>
            <a:r>
              <a:rPr lang="en-US" dirty="0"/>
              <a:t>Annual increase or decrease in actuarial value of defined benefit plan</a:t>
            </a:r>
          </a:p>
          <a:p>
            <a:pPr lvl="1"/>
            <a:r>
              <a:rPr lang="en-US" dirty="0"/>
              <a:t>Certain nontaxable benefits, including but not limited to:</a:t>
            </a:r>
          </a:p>
          <a:p>
            <a:pPr lvl="2"/>
            <a:r>
              <a:rPr lang="en-US" dirty="0"/>
              <a:t>Educational assistance</a:t>
            </a:r>
          </a:p>
          <a:p>
            <a:pPr lvl="2"/>
            <a:r>
              <a:rPr lang="en-US" dirty="0"/>
              <a:t>Health insurance and medical reimbursement programs</a:t>
            </a:r>
          </a:p>
          <a:p>
            <a:pPr lvl="2"/>
            <a:r>
              <a:rPr lang="en-US" dirty="0"/>
              <a:t>Life, disability and long-term care insurance</a:t>
            </a:r>
          </a:p>
          <a:p>
            <a:pPr lvl="2"/>
            <a:r>
              <a:rPr lang="en-US" dirty="0"/>
              <a:t>Dependent care and adoption assistance</a:t>
            </a:r>
          </a:p>
          <a:p>
            <a:r>
              <a:rPr lang="en-US" dirty="0"/>
              <a:t>Does not include disregarded benefits, such as certain fringe benefits and reimbursement made pursuant to an accountable plan</a:t>
            </a:r>
            <a:endParaRPr lang="en-GB" dirty="0"/>
          </a:p>
        </p:txBody>
      </p:sp>
      <p:sp>
        <p:nvSpPr>
          <p:cNvPr id="24" name="Rectangle 23">
            <a:extLst>
              <a:ext uri="{FF2B5EF4-FFF2-40B4-BE49-F238E27FC236}">
                <a16:creationId xmlns:a16="http://schemas.microsoft.com/office/drawing/2014/main" id="{8D2EAFEF-8952-4526-AF05-0D17F538A937}"/>
              </a:ext>
            </a:extLst>
          </p:cNvPr>
          <p:cNvSpPr/>
          <p:nvPr/>
        </p:nvSpPr>
        <p:spPr>
          <a:xfrm>
            <a:off x="1162726" y="5459253"/>
            <a:ext cx="7528837" cy="636747"/>
          </a:xfrm>
          <a:prstGeom prst="rect">
            <a:avLst/>
          </a:prstGeom>
          <a:noFill/>
          <a:ln w="9525" cap="flat" cmpd="sng" algn="ctr">
            <a:solidFill>
              <a:schemeClr val="tx2"/>
            </a:solidFill>
            <a:prstDash val="dash"/>
          </a:ln>
          <a:effectLst/>
          <a:extLst>
            <a:ext uri="{909E8E84-426E-40DD-AFC4-6F175D3DCCD1}">
              <a14:hiddenFill xmlns:a14="http://schemas.microsoft.com/office/drawing/2010/main">
                <a:solidFill>
                  <a:srgbClr val="747480"/>
                </a:solidFill>
              </a14:hiddenFill>
            </a:ext>
          </a:extLst>
        </p:spPr>
        <p:txBody>
          <a:bodyPr lIns="274320" rIns="182880" rtlCol="0" anchor="ctr" anchorCtr="0">
            <a:noAutofit/>
          </a:bodyPr>
          <a:lstStyle/>
          <a:p>
            <a:pPr lvl="0" defTabSz="685434">
              <a:defRPr/>
            </a:pPr>
            <a:r>
              <a:rPr lang="en-IN" sz="1400" b="1" kern="0" dirty="0">
                <a:solidFill>
                  <a:schemeClr val="tx2"/>
                </a:solidFill>
              </a:rPr>
              <a:t>Not all components of compensation are run through payroll; consult with payroll and benefits.</a:t>
            </a:r>
          </a:p>
        </p:txBody>
      </p:sp>
      <p:grpSp>
        <p:nvGrpSpPr>
          <p:cNvPr id="25" name="Group 24">
            <a:extLst>
              <a:ext uri="{FF2B5EF4-FFF2-40B4-BE49-F238E27FC236}">
                <a16:creationId xmlns:a16="http://schemas.microsoft.com/office/drawing/2014/main" id="{9E2A1B84-CE77-4B8B-9D76-FEBEAB6E1977}"/>
              </a:ext>
            </a:extLst>
          </p:cNvPr>
          <p:cNvGrpSpPr/>
          <p:nvPr/>
        </p:nvGrpSpPr>
        <p:grpSpPr>
          <a:xfrm>
            <a:off x="463887" y="5459253"/>
            <a:ext cx="834122" cy="636747"/>
            <a:chOff x="615950" y="5459253"/>
            <a:chExt cx="834122" cy="636747"/>
          </a:xfrm>
        </p:grpSpPr>
        <p:sp>
          <p:nvSpPr>
            <p:cNvPr id="26" name="Rectangle 25">
              <a:extLst>
                <a:ext uri="{FF2B5EF4-FFF2-40B4-BE49-F238E27FC236}">
                  <a16:creationId xmlns:a16="http://schemas.microsoft.com/office/drawing/2014/main" id="{990955F8-A3EB-47C5-BDDE-AF1E603B05FD}"/>
                </a:ext>
              </a:extLst>
            </p:cNvPr>
            <p:cNvSpPr/>
            <p:nvPr/>
          </p:nvSpPr>
          <p:spPr>
            <a:xfrm>
              <a:off x="1283476" y="5459253"/>
              <a:ext cx="166594" cy="636747"/>
            </a:xfrm>
            <a:prstGeom prst="rect">
              <a:avLst/>
            </a:prstGeom>
            <a:solidFill>
              <a:srgbClr val="747480"/>
            </a:solidFill>
            <a:ln w="9525" cap="flat" cmpd="sng" algn="ctr">
              <a:solidFill>
                <a:srgbClr val="747480"/>
              </a:solidFill>
              <a:prstDash val="solid"/>
            </a:ln>
            <a:effectLst/>
          </p:spPr>
          <p:txBody>
            <a:bodyPr rtlCol="0" anchor="t"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bg1"/>
                </a:solidFill>
                <a:effectLst/>
                <a:uLnTx/>
                <a:uFillTx/>
                <a:latin typeface="EYInterstate Light"/>
                <a:ea typeface="+mn-ea"/>
                <a:cs typeface="+mn-cs"/>
              </a:endParaRPr>
            </a:p>
          </p:txBody>
        </p:sp>
        <p:sp>
          <p:nvSpPr>
            <p:cNvPr id="27" name="Rectangle 26">
              <a:extLst>
                <a:ext uri="{FF2B5EF4-FFF2-40B4-BE49-F238E27FC236}">
                  <a16:creationId xmlns:a16="http://schemas.microsoft.com/office/drawing/2014/main" id="{AF6E480B-68DD-438F-B5C6-EB48CAD43BE2}"/>
                </a:ext>
              </a:extLst>
            </p:cNvPr>
            <p:cNvSpPr/>
            <p:nvPr/>
          </p:nvSpPr>
          <p:spPr>
            <a:xfrm>
              <a:off x="615950" y="5459253"/>
              <a:ext cx="698839" cy="636747"/>
            </a:xfrm>
            <a:prstGeom prst="rect">
              <a:avLst/>
            </a:prstGeom>
            <a:solidFill>
              <a:schemeClr val="tx2"/>
            </a:solidFill>
            <a:ln w="9525" cap="flat" cmpd="sng" algn="ctr">
              <a:solidFill>
                <a:schemeClr val="tx2"/>
              </a:solidFill>
              <a:prstDash val="solid"/>
            </a:ln>
            <a:effectLst/>
          </p:spPr>
          <p:txBody>
            <a:bodyPr rtlCol="0" anchor="ctr"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EYInterstate Light"/>
                  <a:ea typeface="+mn-ea"/>
                  <a:cs typeface="+mn-cs"/>
                </a:rPr>
                <a:t>Tip </a:t>
              </a:r>
            </a:p>
          </p:txBody>
        </p:sp>
        <p:sp>
          <p:nvSpPr>
            <p:cNvPr id="28" name="Isosceles Triangle 27">
              <a:extLst>
                <a:ext uri="{FF2B5EF4-FFF2-40B4-BE49-F238E27FC236}">
                  <a16:creationId xmlns:a16="http://schemas.microsoft.com/office/drawing/2014/main" id="{DB213DD6-55AD-44AC-A03B-C5527CBE5A9B}"/>
                </a:ext>
              </a:extLst>
            </p:cNvPr>
            <p:cNvSpPr/>
            <p:nvPr/>
          </p:nvSpPr>
          <p:spPr>
            <a:xfrm rot="5400000">
              <a:off x="1289134" y="5709163"/>
              <a:ext cx="184950" cy="136926"/>
            </a:xfrm>
            <a:prstGeom prst="triangle">
              <a:avLst/>
            </a:prstGeom>
            <a:solidFill>
              <a:schemeClr val="tx2"/>
            </a:solidFill>
            <a:ln w="9525" cap="flat" cmpd="sng" algn="ctr">
              <a:noFill/>
              <a:prstDash val="solid"/>
            </a:ln>
            <a:effectLst/>
          </p:spPr>
          <p:txBody>
            <a:bodyPr rtlCol="0" anchor="t" anchorCtr="0"/>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bg1"/>
                </a:solidFill>
                <a:effectLst/>
                <a:uLnTx/>
                <a:uFillTx/>
                <a:latin typeface="EYInterstate Light"/>
                <a:ea typeface="+mn-ea"/>
                <a:cs typeface="+mn-cs"/>
              </a:endParaRPr>
            </a:p>
          </p:txBody>
        </p:sp>
      </p:grpSp>
    </p:spTree>
    <p:extLst>
      <p:ext uri="{BB962C8B-B14F-4D97-AF65-F5344CB8AC3E}">
        <p14:creationId xmlns:p14="http://schemas.microsoft.com/office/powerpoint/2010/main" val="3174660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7AD8605-9C44-411F-9C0E-5045116FEA29}"/>
              </a:ext>
            </a:extLst>
          </p:cNvPr>
          <p:cNvGraphicFramePr>
            <a:graphicFrameLocks noChangeAspect="1"/>
          </p:cNvGraphicFramePr>
          <p:nvPr>
            <p:custDataLst>
              <p:tags r:id="rId1"/>
            </p:custDataLst>
            <p:extLst>
              <p:ext uri="{D42A27DB-BD31-4B8C-83A1-F6EECF244321}">
                <p14:modId xmlns:p14="http://schemas.microsoft.com/office/powerpoint/2010/main" val="2895739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57AD8605-9C44-411F-9C0E-5045116FEA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Schedule J, Part II, column (F)</a:t>
            </a:r>
            <a:endParaRPr lang="en-GB" dirty="0"/>
          </a:p>
        </p:txBody>
      </p:sp>
      <p:sp>
        <p:nvSpPr>
          <p:cNvPr id="3" name="Content Placeholder 2"/>
          <p:cNvSpPr>
            <a:spLocks noGrp="1"/>
          </p:cNvSpPr>
          <p:nvPr>
            <p:ph idx="1"/>
          </p:nvPr>
        </p:nvSpPr>
        <p:spPr>
          <a:xfrm>
            <a:off x="4021396" y="1130300"/>
            <a:ext cx="4665405" cy="4947920"/>
          </a:xfrm>
        </p:spPr>
        <p:txBody>
          <a:bodyPr/>
          <a:lstStyle/>
          <a:p>
            <a:r>
              <a:rPr lang="en-US" dirty="0"/>
              <a:t>Payment reported in current-year column (B) — i.e., reportable compensation — to the extent such payment was reported as deferred compensation on a prior Form 990</a:t>
            </a:r>
          </a:p>
          <a:p>
            <a:r>
              <a:rPr lang="en-US" dirty="0"/>
              <a:t>Example: Section 457(f) nonqualified plan amounts that were reported as deferred in column (C) in a prior year but have substantially vested in current year, thus requiring them to be reported in column (B)(iii)</a:t>
            </a:r>
            <a:endParaRPr lang="en-GB" dirty="0"/>
          </a:p>
        </p:txBody>
      </p:sp>
      <p:pic>
        <p:nvPicPr>
          <p:cNvPr id="5" name="Picture 4">
            <a:extLst>
              <a:ext uri="{FF2B5EF4-FFF2-40B4-BE49-F238E27FC236}">
                <a16:creationId xmlns:a16="http://schemas.microsoft.com/office/drawing/2014/main" id="{8F557B6F-A386-451A-B59B-F9E3921D53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038" r="50715"/>
          <a:stretch/>
        </p:blipFill>
        <p:spPr>
          <a:xfrm flipH="1">
            <a:off x="378540" y="1130300"/>
            <a:ext cx="3352801" cy="4947920"/>
          </a:xfrm>
          <a:prstGeom prst="rect">
            <a:avLst/>
          </a:prstGeom>
        </p:spPr>
      </p:pic>
    </p:spTree>
    <p:extLst>
      <p:ext uri="{BB962C8B-B14F-4D97-AF65-F5344CB8AC3E}">
        <p14:creationId xmlns:p14="http://schemas.microsoft.com/office/powerpoint/2010/main" val="426170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E58E51-FBFA-4AA1-BB74-A9FE68D3B02F}"/>
              </a:ext>
            </a:extLst>
          </p:cNvPr>
          <p:cNvGraphicFramePr>
            <a:graphicFrameLocks noChangeAspect="1"/>
          </p:cNvGraphicFramePr>
          <p:nvPr>
            <p:custDataLst>
              <p:tags r:id="rId1"/>
            </p:custDataLst>
            <p:extLst>
              <p:ext uri="{D42A27DB-BD31-4B8C-83A1-F6EECF244321}">
                <p14:modId xmlns:p14="http://schemas.microsoft.com/office/powerpoint/2010/main" val="354059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F6E58E51-FBFA-4AA1-BB74-A9FE68D3B0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table</a:t>
            </a:r>
            <a:endParaRPr lang="en-GB" dirty="0"/>
          </a:p>
        </p:txBody>
      </p:sp>
      <p:sp>
        <p:nvSpPr>
          <p:cNvPr id="3" name="Content Placeholder 2"/>
          <p:cNvSpPr>
            <a:spLocks noGrp="1"/>
          </p:cNvSpPr>
          <p:nvPr>
            <p:ph idx="1"/>
          </p:nvPr>
        </p:nvSpPr>
        <p:spPr>
          <a:xfrm>
            <a:off x="457201" y="1137920"/>
            <a:ext cx="8229600" cy="4947920"/>
          </a:xfrm>
        </p:spPr>
        <p:txBody>
          <a:bodyPr/>
          <a:lstStyle/>
          <a:p>
            <a:endParaRPr lang="en-US" dirty="0"/>
          </a:p>
          <a:p>
            <a:endParaRPr lang="en-US" dirty="0"/>
          </a:p>
          <a:p>
            <a:endParaRPr lang="en-US" dirty="0"/>
          </a:p>
          <a:p>
            <a:pPr lvl="1"/>
            <a:endParaRPr lang="en-US" dirty="0"/>
          </a:p>
          <a:p>
            <a:endParaRPr lang="en-GB" dirty="0"/>
          </a:p>
        </p:txBody>
      </p:sp>
      <p:pic>
        <p:nvPicPr>
          <p:cNvPr id="4" name="Picture 3">
            <a:extLst>
              <a:ext uri="{FF2B5EF4-FFF2-40B4-BE49-F238E27FC236}">
                <a16:creationId xmlns:a16="http://schemas.microsoft.com/office/drawing/2014/main" id="{36349538-DFD1-4CFC-A7E1-EF845420188E}"/>
              </a:ext>
            </a:extLst>
          </p:cNvPr>
          <p:cNvPicPr>
            <a:picLocks/>
          </p:cNvPicPr>
          <p:nvPr/>
        </p:nvPicPr>
        <p:blipFill>
          <a:blip r:embed="rId5"/>
          <a:stretch>
            <a:fillRect/>
          </a:stretch>
        </p:blipFill>
        <p:spPr>
          <a:xfrm>
            <a:off x="457200" y="1130173"/>
            <a:ext cx="8229599" cy="4965827"/>
          </a:xfrm>
          <a:prstGeom prst="rect">
            <a:avLst/>
          </a:prstGeom>
        </p:spPr>
      </p:pic>
    </p:spTree>
    <p:extLst>
      <p:ext uri="{BB962C8B-B14F-4D97-AF65-F5344CB8AC3E}">
        <p14:creationId xmlns:p14="http://schemas.microsoft.com/office/powerpoint/2010/main" val="324788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5001B8-C734-41DD-8EFA-2601188EB3BF}"/>
              </a:ext>
            </a:extLst>
          </p:cNvPr>
          <p:cNvGraphicFramePr>
            <a:graphicFrameLocks noChangeAspect="1"/>
          </p:cNvGraphicFramePr>
          <p:nvPr>
            <p:custDataLst>
              <p:tags r:id="rId1"/>
            </p:custDataLst>
            <p:extLst>
              <p:ext uri="{D42A27DB-BD31-4B8C-83A1-F6EECF244321}">
                <p14:modId xmlns:p14="http://schemas.microsoft.com/office/powerpoint/2010/main" val="3020314811"/>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C55001B8-C734-41DD-8EFA-2601188EB3BF}"/>
                          </a:ext>
                        </a:extLst>
                      </p:cNvPr>
                      <p:cNvPicPr/>
                      <p:nvPr/>
                    </p:nvPicPr>
                    <p:blipFill>
                      <a:blip r:embed="rId4"/>
                      <a:stretch>
                        <a:fillRect/>
                      </a:stretch>
                    </p:blipFill>
                    <p:spPr>
                      <a:xfrm>
                        <a:off x="1191" y="859779"/>
                        <a:ext cx="1190" cy="1190"/>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Objectives</a:t>
            </a:r>
          </a:p>
        </p:txBody>
      </p:sp>
      <p:sp>
        <p:nvSpPr>
          <p:cNvPr id="14" name="Content Placeholder 13">
            <a:extLst>
              <a:ext uri="{FF2B5EF4-FFF2-40B4-BE49-F238E27FC236}">
                <a16:creationId xmlns:a16="http://schemas.microsoft.com/office/drawing/2014/main" id="{A11649AC-73FD-4A0C-BC5D-4083A9DABE04}"/>
              </a:ext>
            </a:extLst>
          </p:cNvPr>
          <p:cNvSpPr>
            <a:spLocks noGrp="1"/>
          </p:cNvSpPr>
          <p:nvPr>
            <p:ph idx="1"/>
          </p:nvPr>
        </p:nvSpPr>
        <p:spPr>
          <a:xfrm>
            <a:off x="457201" y="1137920"/>
            <a:ext cx="8229600" cy="4947920"/>
          </a:xfrm>
        </p:spPr>
        <p:txBody>
          <a:bodyPr/>
          <a:lstStyle/>
          <a:p>
            <a:pPr marL="0" indent="0">
              <a:buNone/>
            </a:pPr>
            <a:r>
              <a:rPr lang="en-US" sz="1800" dirty="0"/>
              <a:t>After successful completion of this course, participants should be able to:</a:t>
            </a:r>
          </a:p>
        </p:txBody>
      </p:sp>
      <p:sp>
        <p:nvSpPr>
          <p:cNvPr id="15" name="Rectangle 14">
            <a:extLst>
              <a:ext uri="{FF2B5EF4-FFF2-40B4-BE49-F238E27FC236}">
                <a16:creationId xmlns:a16="http://schemas.microsoft.com/office/drawing/2014/main" id="{722E5673-57FF-405E-98FA-6AE8E6EFB962}"/>
              </a:ext>
            </a:extLst>
          </p:cNvPr>
          <p:cNvSpPr/>
          <p:nvPr/>
        </p:nvSpPr>
        <p:spPr bwMode="auto">
          <a:xfrm>
            <a:off x="630225" y="1933897"/>
            <a:ext cx="8020710" cy="663320"/>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lvl="2">
              <a:spcAft>
                <a:spcPts val="600"/>
              </a:spcAft>
              <a:buClr>
                <a:srgbClr val="FFD200"/>
              </a:buClr>
              <a:buSzPct val="75000"/>
              <a:defRPr/>
            </a:pPr>
            <a:r>
              <a:rPr lang="en-US" sz="1800" dirty="0">
                <a:effectLst/>
                <a:latin typeface="Calibri" panose="020F0502020204030204" pitchFamily="34" charset="0"/>
                <a:ea typeface="Times New Roman" panose="02020603050405020304" pitchFamily="18" charset="0"/>
              </a:rPr>
              <a:t>Apply final regulations into methodology for complying with IRC section 4960 tax on excess executive compensation</a:t>
            </a:r>
            <a:endParaRPr lang="en-US" sz="1800" dirty="0">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938A456C-2D66-40A3-925F-ADE5645AF841}"/>
              </a:ext>
            </a:extLst>
          </p:cNvPr>
          <p:cNvSpPr/>
          <p:nvPr/>
        </p:nvSpPr>
        <p:spPr>
          <a:xfrm>
            <a:off x="493065" y="1762253"/>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18" name="Rectangle 17">
            <a:extLst>
              <a:ext uri="{FF2B5EF4-FFF2-40B4-BE49-F238E27FC236}">
                <a16:creationId xmlns:a16="http://schemas.microsoft.com/office/drawing/2014/main" id="{B93F1F2B-2AFC-45B1-81B4-F2D4D9A4BFBC}"/>
              </a:ext>
            </a:extLst>
          </p:cNvPr>
          <p:cNvSpPr/>
          <p:nvPr/>
        </p:nvSpPr>
        <p:spPr bwMode="auto">
          <a:xfrm>
            <a:off x="630225" y="3128134"/>
            <a:ext cx="8020710" cy="663320"/>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lvl="2">
              <a:spcAft>
                <a:spcPts val="600"/>
              </a:spcAft>
              <a:buClr>
                <a:srgbClr val="FFD200"/>
              </a:buClr>
              <a:buSzPct val="75000"/>
              <a:defRPr/>
            </a:pPr>
            <a:endParaRPr lang="en-US" sz="1800" dirty="0">
              <a:effectLst/>
              <a:latin typeface="Calibri" panose="020F0502020204030204" pitchFamily="34" charset="0"/>
              <a:ea typeface="Times New Roman" panose="02020603050405020304" pitchFamily="18" charset="0"/>
            </a:endParaRPr>
          </a:p>
          <a:p>
            <a:pPr marL="182880" lvl="2">
              <a:spcAft>
                <a:spcPts val="600"/>
              </a:spcAft>
              <a:buClr>
                <a:srgbClr val="FFD200"/>
              </a:buClr>
              <a:buSzPct val="75000"/>
              <a:defRPr/>
            </a:pPr>
            <a:r>
              <a:rPr lang="en-US" sz="1800">
                <a:effectLst/>
                <a:latin typeface="Calibri" panose="020F0502020204030204" pitchFamily="34" charset="0"/>
                <a:ea typeface="Times New Roman" panose="02020603050405020304" pitchFamily="18" charset="0"/>
              </a:rPr>
              <a:t>Use Form </a:t>
            </a:r>
            <a:r>
              <a:rPr lang="en-US" sz="1800" dirty="0">
                <a:effectLst/>
                <a:latin typeface="Calibri" panose="020F0502020204030204" pitchFamily="34" charset="0"/>
                <a:ea typeface="Times New Roman" panose="02020603050405020304" pitchFamily="18" charset="0"/>
              </a:rPr>
              <a:t>990 compensation reporting as a tool to promote compensation best practices</a:t>
            </a:r>
            <a:endParaRPr lang="en-US" sz="1800" dirty="0">
              <a:effectLst/>
              <a:latin typeface="Calibri" panose="020F0502020204030204" pitchFamily="34" charset="0"/>
              <a:ea typeface="Calibri" panose="020F0502020204030204" pitchFamily="34" charset="0"/>
            </a:endParaRPr>
          </a:p>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endParaRPr kumimoji="0" lang="en-IN" sz="160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0" name="Rectangle 19">
            <a:extLst>
              <a:ext uri="{FF2B5EF4-FFF2-40B4-BE49-F238E27FC236}">
                <a16:creationId xmlns:a16="http://schemas.microsoft.com/office/drawing/2014/main" id="{C719B3A3-681A-44C8-9182-0A3889CA576F}"/>
              </a:ext>
            </a:extLst>
          </p:cNvPr>
          <p:cNvSpPr/>
          <p:nvPr/>
        </p:nvSpPr>
        <p:spPr>
          <a:xfrm>
            <a:off x="493065" y="2957640"/>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1" name="Rectangle 20">
            <a:extLst>
              <a:ext uri="{FF2B5EF4-FFF2-40B4-BE49-F238E27FC236}">
                <a16:creationId xmlns:a16="http://schemas.microsoft.com/office/drawing/2014/main" id="{BAAE1D88-3323-4752-9FD2-05792E7D62F9}"/>
              </a:ext>
            </a:extLst>
          </p:cNvPr>
          <p:cNvSpPr/>
          <p:nvPr/>
        </p:nvSpPr>
        <p:spPr bwMode="auto">
          <a:xfrm>
            <a:off x="630225" y="4322371"/>
            <a:ext cx="8061338" cy="663320"/>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800" dirty="0">
                <a:effectLst/>
                <a:latin typeface="Calibri" panose="020F0502020204030204" pitchFamily="34" charset="0"/>
                <a:ea typeface="Times New Roman" panose="02020603050405020304" pitchFamily="18" charset="0"/>
              </a:rPr>
              <a:t>Recognize the IRS and states latest views on Employee Retention Credit, state relief payments and employees working outside employer jurisdictions</a:t>
            </a:r>
            <a:endParaRPr lang="en-US" sz="1800" dirty="0">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546C5396-F481-467A-980B-75A6832FF4DD}"/>
              </a:ext>
            </a:extLst>
          </p:cNvPr>
          <p:cNvSpPr/>
          <p:nvPr/>
        </p:nvSpPr>
        <p:spPr>
          <a:xfrm>
            <a:off x="493065" y="4153027"/>
            <a:ext cx="274320" cy="27432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spTree>
    <p:extLst>
      <p:ext uri="{BB962C8B-B14F-4D97-AF65-F5344CB8AC3E}">
        <p14:creationId xmlns:p14="http://schemas.microsoft.com/office/powerpoint/2010/main" val="270096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extLst>
              <p:ext uri="{D42A27DB-BD31-4B8C-83A1-F6EECF244321}">
                <p14:modId xmlns:p14="http://schemas.microsoft.com/office/powerpoint/2010/main" val="1223114880"/>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1" name="Text Placeholder 10">
            <a:extLst>
              <a:ext uri="{FF2B5EF4-FFF2-40B4-BE49-F238E27FC236}">
                <a16:creationId xmlns:a16="http://schemas.microsoft.com/office/drawing/2014/main" id="{4992E9EF-A8C8-471B-9D3A-D3D4FEE2BC0F}"/>
              </a:ext>
            </a:extLst>
          </p:cNvPr>
          <p:cNvSpPr>
            <a:spLocks noGrp="1"/>
          </p:cNvSpPr>
          <p:nvPr>
            <p:ph type="body" sz="quarter" idx="10"/>
          </p:nvPr>
        </p:nvSpPr>
        <p:spPr/>
        <p:txBody>
          <a:bodyPr/>
          <a:lstStyle/>
          <a:p>
            <a:r>
              <a:rPr lang="en-US" sz="2800" dirty="0">
                <a:solidFill>
                  <a:srgbClr val="2E2E38"/>
                </a:solidFill>
                <a:latin typeface="EYInterstate Light" panose="02000506000000020004" pitchFamily="2" charset="0"/>
                <a:cs typeface="Arial" charset="0"/>
              </a:rPr>
              <a:t>Detailed compensation questions – Schedule J</a:t>
            </a:r>
          </a:p>
          <a:p>
            <a:endParaRPr lang="en-IN" dirty="0"/>
          </a:p>
        </p:txBody>
      </p:sp>
    </p:spTree>
    <p:extLst>
      <p:ext uri="{BB962C8B-B14F-4D97-AF65-F5344CB8AC3E}">
        <p14:creationId xmlns:p14="http://schemas.microsoft.com/office/powerpoint/2010/main" val="3137972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extLst>
              <p:ext uri="{D42A27DB-BD31-4B8C-83A1-F6EECF244321}">
                <p14:modId xmlns:p14="http://schemas.microsoft.com/office/powerpoint/2010/main" val="2430786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Schedule J</a:t>
            </a:r>
            <a:endParaRPr lang="en-GB" dirty="0"/>
          </a:p>
        </p:txBody>
      </p:sp>
      <p:sp>
        <p:nvSpPr>
          <p:cNvPr id="3" name="Content Placeholder 2"/>
          <p:cNvSpPr>
            <a:spLocks noGrp="1"/>
          </p:cNvSpPr>
          <p:nvPr>
            <p:ph idx="1"/>
          </p:nvPr>
        </p:nvSpPr>
        <p:spPr>
          <a:xfrm>
            <a:off x="457201" y="1137920"/>
            <a:ext cx="8229600" cy="4947920"/>
          </a:xfrm>
        </p:spPr>
        <p:txBody>
          <a:bodyPr/>
          <a:lstStyle/>
          <a:p>
            <a:r>
              <a:rPr lang="en-US" dirty="0"/>
              <a:t>Schedule J serves as a supplement to Part VII.</a:t>
            </a:r>
          </a:p>
          <a:p>
            <a:r>
              <a:rPr lang="en-US" dirty="0"/>
              <a:t>Part I questions generally must be answered taking into consideration all individuals listed in Part VII, Section A.</a:t>
            </a:r>
          </a:p>
          <a:p>
            <a:r>
              <a:rPr lang="en-US" dirty="0"/>
              <a:t>Part II compensation detail must be completed for:</a:t>
            </a:r>
          </a:p>
          <a:p>
            <a:pPr lvl="1"/>
            <a:r>
              <a:rPr lang="en-US" dirty="0"/>
              <a:t>Former ODTKEs or HCEs reported on Part VII</a:t>
            </a:r>
          </a:p>
          <a:p>
            <a:pPr lvl="1"/>
            <a:r>
              <a:rPr lang="en-US" dirty="0"/>
              <a:t>Persons on Part VII whose sum of reportable compensation and other compensation from organization and related organizations exceeds $150,000</a:t>
            </a:r>
          </a:p>
          <a:p>
            <a:pPr lvl="1"/>
            <a:r>
              <a:rPr lang="en-US" dirty="0"/>
              <a:t>Any person on Part VII who received or accrued compensation from an unrelated organization for services rendered to the filing organization</a:t>
            </a:r>
            <a:endParaRPr lang="en-GB" dirty="0"/>
          </a:p>
        </p:txBody>
      </p:sp>
    </p:spTree>
    <p:extLst>
      <p:ext uri="{BB962C8B-B14F-4D97-AF65-F5344CB8AC3E}">
        <p14:creationId xmlns:p14="http://schemas.microsoft.com/office/powerpoint/2010/main" val="3029156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96A7D7F0-A575-494B-AE76-E35F8F6EA1F6}"/>
              </a:ext>
            </a:extLst>
          </p:cNvPr>
          <p:cNvGraphicFramePr>
            <a:graphicFrameLocks noChangeAspect="1"/>
          </p:cNvGraphicFramePr>
          <p:nvPr>
            <p:custDataLst>
              <p:tags r:id="rId1"/>
            </p:custDataLst>
            <p:extLst>
              <p:ext uri="{D42A27DB-BD31-4B8C-83A1-F6EECF244321}">
                <p14:modId xmlns:p14="http://schemas.microsoft.com/office/powerpoint/2010/main" val="1515786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Object 12" hidden="1">
                        <a:extLst>
                          <a:ext uri="{FF2B5EF4-FFF2-40B4-BE49-F238E27FC236}">
                            <a16:creationId xmlns:a16="http://schemas.microsoft.com/office/drawing/2014/main" id="{96A7D7F0-A575-494B-AE76-E35F8F6EA1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Schedule J</a:t>
            </a:r>
            <a:endParaRPr lang="en-GB" dirty="0"/>
          </a:p>
        </p:txBody>
      </p:sp>
      <p:pic>
        <p:nvPicPr>
          <p:cNvPr id="4" name="Picture 3">
            <a:extLst>
              <a:ext uri="{FF2B5EF4-FFF2-40B4-BE49-F238E27FC236}">
                <a16:creationId xmlns:a16="http://schemas.microsoft.com/office/drawing/2014/main" id="{C4568D3F-78F6-41A2-99C0-09D4AFDFC3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1" y="1130300"/>
            <a:ext cx="6144074" cy="4060825"/>
          </a:xfrm>
          <a:prstGeom prst="rect">
            <a:avLst/>
          </a:prstGeom>
        </p:spPr>
      </p:pic>
      <p:sp>
        <p:nvSpPr>
          <p:cNvPr id="19" name="Rectangle 18">
            <a:extLst>
              <a:ext uri="{FF2B5EF4-FFF2-40B4-BE49-F238E27FC236}">
                <a16:creationId xmlns:a16="http://schemas.microsoft.com/office/drawing/2014/main" id="{5D2E36DE-5810-4CE0-A9B2-64FA1E60B0B3}"/>
              </a:ext>
            </a:extLst>
          </p:cNvPr>
          <p:cNvSpPr/>
          <p:nvPr/>
        </p:nvSpPr>
        <p:spPr>
          <a:xfrm>
            <a:off x="1162726" y="5459253"/>
            <a:ext cx="7528837" cy="636747"/>
          </a:xfrm>
          <a:prstGeom prst="rect">
            <a:avLst/>
          </a:prstGeom>
          <a:noFill/>
          <a:ln w="9525" cap="flat" cmpd="sng" algn="ctr">
            <a:solidFill>
              <a:schemeClr val="tx2"/>
            </a:solidFill>
            <a:prstDash val="dash"/>
          </a:ln>
          <a:effectLst/>
          <a:extLst>
            <a:ext uri="{909E8E84-426E-40DD-AFC4-6F175D3DCCD1}">
              <a14:hiddenFill xmlns:a14="http://schemas.microsoft.com/office/drawing/2010/main">
                <a:solidFill>
                  <a:srgbClr val="747480"/>
                </a:solidFill>
              </a14:hiddenFill>
            </a:ext>
          </a:extLst>
        </p:spPr>
        <p:txBody>
          <a:bodyPr lIns="274320" rIns="182880" rtlCol="0" anchor="ctr" anchorCtr="0">
            <a:noAutofit/>
          </a:bodyPr>
          <a:lstStyle/>
          <a:p>
            <a:pPr defTabSz="685434"/>
            <a:r>
              <a:rPr lang="en-IN" sz="1400" b="1" kern="0" dirty="0">
                <a:solidFill>
                  <a:schemeClr val="tx2"/>
                </a:solidFill>
              </a:rPr>
              <a:t>Read each question closely to determine who needs to be considered in the answer.</a:t>
            </a:r>
          </a:p>
        </p:txBody>
      </p:sp>
      <p:grpSp>
        <p:nvGrpSpPr>
          <p:cNvPr id="27" name="Group 26">
            <a:extLst>
              <a:ext uri="{FF2B5EF4-FFF2-40B4-BE49-F238E27FC236}">
                <a16:creationId xmlns:a16="http://schemas.microsoft.com/office/drawing/2014/main" id="{275291FC-3F3F-4384-A997-92F47B0752AF}"/>
              </a:ext>
            </a:extLst>
          </p:cNvPr>
          <p:cNvGrpSpPr/>
          <p:nvPr/>
        </p:nvGrpSpPr>
        <p:grpSpPr>
          <a:xfrm>
            <a:off x="463887" y="5459253"/>
            <a:ext cx="834122" cy="636747"/>
            <a:chOff x="615950" y="5459253"/>
            <a:chExt cx="834122" cy="636747"/>
          </a:xfrm>
        </p:grpSpPr>
        <p:sp>
          <p:nvSpPr>
            <p:cNvPr id="20" name="Rectangle 19">
              <a:extLst>
                <a:ext uri="{FF2B5EF4-FFF2-40B4-BE49-F238E27FC236}">
                  <a16:creationId xmlns:a16="http://schemas.microsoft.com/office/drawing/2014/main" id="{3B36AF5B-31D3-4443-88AF-362543148D59}"/>
                </a:ext>
              </a:extLst>
            </p:cNvPr>
            <p:cNvSpPr/>
            <p:nvPr/>
          </p:nvSpPr>
          <p:spPr>
            <a:xfrm>
              <a:off x="1283476" y="5459253"/>
              <a:ext cx="166594" cy="636747"/>
            </a:xfrm>
            <a:prstGeom prst="rect">
              <a:avLst/>
            </a:prstGeom>
            <a:solidFill>
              <a:srgbClr val="747480"/>
            </a:solidFill>
            <a:ln w="9525" cap="flat" cmpd="sng" algn="ctr">
              <a:solidFill>
                <a:srgbClr val="747480"/>
              </a:solidFill>
              <a:prstDash val="solid"/>
            </a:ln>
            <a:effectLst/>
          </p:spPr>
          <p:txBody>
            <a:bodyPr rtlCol="0" anchor="t"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bg1"/>
                </a:solidFill>
                <a:effectLst/>
                <a:uLnTx/>
                <a:uFillTx/>
                <a:latin typeface="EYInterstate Light"/>
                <a:ea typeface="+mn-ea"/>
                <a:cs typeface="+mn-cs"/>
              </a:endParaRPr>
            </a:p>
          </p:txBody>
        </p:sp>
        <p:sp>
          <p:nvSpPr>
            <p:cNvPr id="21" name="Rectangle 20">
              <a:extLst>
                <a:ext uri="{FF2B5EF4-FFF2-40B4-BE49-F238E27FC236}">
                  <a16:creationId xmlns:a16="http://schemas.microsoft.com/office/drawing/2014/main" id="{F6001FF9-901A-4261-9208-CDA225263465}"/>
                </a:ext>
              </a:extLst>
            </p:cNvPr>
            <p:cNvSpPr/>
            <p:nvPr/>
          </p:nvSpPr>
          <p:spPr>
            <a:xfrm>
              <a:off x="615950" y="5459253"/>
              <a:ext cx="698839" cy="636747"/>
            </a:xfrm>
            <a:prstGeom prst="rect">
              <a:avLst/>
            </a:prstGeom>
            <a:solidFill>
              <a:schemeClr val="tx2"/>
            </a:solidFill>
            <a:ln w="9525" cap="flat" cmpd="sng" algn="ctr">
              <a:solidFill>
                <a:schemeClr val="tx2"/>
              </a:solidFill>
              <a:prstDash val="solid"/>
            </a:ln>
            <a:effectLst/>
          </p:spPr>
          <p:txBody>
            <a:bodyPr rtlCol="0" anchor="ctr" anchorCtr="0">
              <a:noAutofit/>
            </a:bodyPr>
            <a:lstStyle/>
            <a:p>
              <a:pPr marL="0" marR="0" lvl="0" indent="0" algn="ctr" defTabSz="685434"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EYInterstate Light"/>
                  <a:ea typeface="+mn-ea"/>
                  <a:cs typeface="+mn-cs"/>
                </a:rPr>
                <a:t>Tip </a:t>
              </a:r>
            </a:p>
          </p:txBody>
        </p:sp>
        <p:sp>
          <p:nvSpPr>
            <p:cNvPr id="22" name="Isosceles Triangle 21">
              <a:extLst>
                <a:ext uri="{FF2B5EF4-FFF2-40B4-BE49-F238E27FC236}">
                  <a16:creationId xmlns:a16="http://schemas.microsoft.com/office/drawing/2014/main" id="{6054EB44-8884-4628-97F4-A996B24443ED}"/>
                </a:ext>
              </a:extLst>
            </p:cNvPr>
            <p:cNvSpPr/>
            <p:nvPr/>
          </p:nvSpPr>
          <p:spPr>
            <a:xfrm rot="5400000">
              <a:off x="1289134" y="5709163"/>
              <a:ext cx="184950" cy="136926"/>
            </a:xfrm>
            <a:prstGeom prst="triangle">
              <a:avLst/>
            </a:prstGeom>
            <a:solidFill>
              <a:schemeClr val="tx2"/>
            </a:solidFill>
            <a:ln w="9525" cap="flat" cmpd="sng" algn="ctr">
              <a:noFill/>
              <a:prstDash val="solid"/>
            </a:ln>
            <a:effectLst/>
          </p:spPr>
          <p:txBody>
            <a:bodyPr rtlCol="0" anchor="t" anchorCtr="0"/>
            <a:lstStyle/>
            <a:p>
              <a:pPr marL="0" marR="0" lvl="0" indent="0" algn="ctr" defTabSz="685434"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bg1"/>
                </a:solidFill>
                <a:effectLst/>
                <a:uLnTx/>
                <a:uFillTx/>
                <a:latin typeface="EYInterstate Light"/>
                <a:ea typeface="+mn-ea"/>
                <a:cs typeface="+mn-cs"/>
              </a:endParaRPr>
            </a:p>
          </p:txBody>
        </p:sp>
      </p:grpSp>
    </p:spTree>
    <p:extLst>
      <p:ext uri="{BB962C8B-B14F-4D97-AF65-F5344CB8AC3E}">
        <p14:creationId xmlns:p14="http://schemas.microsoft.com/office/powerpoint/2010/main" val="3097321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C441635E-2B1E-4CD2-A79B-7DFA99B7052B}"/>
              </a:ext>
            </a:extLst>
          </p:cNvPr>
          <p:cNvGraphicFramePr>
            <a:graphicFrameLocks noChangeAspect="1"/>
          </p:cNvGraphicFramePr>
          <p:nvPr>
            <p:custDataLst>
              <p:tags r:id="rId1"/>
            </p:custDataLst>
            <p:extLst>
              <p:ext uri="{D42A27DB-BD31-4B8C-83A1-F6EECF244321}">
                <p14:modId xmlns:p14="http://schemas.microsoft.com/office/powerpoint/2010/main" val="3439610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Object 12" hidden="1">
                        <a:extLst>
                          <a:ext uri="{FF2B5EF4-FFF2-40B4-BE49-F238E27FC236}">
                            <a16:creationId xmlns:a16="http://schemas.microsoft.com/office/drawing/2014/main" id="{C441635E-2B1E-4CD2-A79B-7DFA99B705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Schedule J: Part I, line 1</a:t>
            </a:r>
            <a:endParaRPr lang="en-GB" dirty="0"/>
          </a:p>
        </p:txBody>
      </p:sp>
      <p:sp>
        <p:nvSpPr>
          <p:cNvPr id="3" name="Content Placeholder 2"/>
          <p:cNvSpPr>
            <a:spLocks noGrp="1"/>
          </p:cNvSpPr>
          <p:nvPr>
            <p:ph idx="1"/>
          </p:nvPr>
        </p:nvSpPr>
        <p:spPr>
          <a:xfrm>
            <a:off x="457201" y="1137920"/>
            <a:ext cx="8229600" cy="4947920"/>
          </a:xfrm>
        </p:spPr>
        <p:txBody>
          <a:bodyPr/>
          <a:lstStyle/>
          <a:p>
            <a:endParaRPr lang="en-US" dirty="0"/>
          </a:p>
          <a:p>
            <a:endParaRPr lang="en-US" dirty="0"/>
          </a:p>
          <a:p>
            <a:endParaRPr lang="en-US" dirty="0"/>
          </a:p>
          <a:p>
            <a:r>
              <a:rPr lang="en-US" dirty="0"/>
              <a:t>“Relevant” information to be disclosed for any checked items:</a:t>
            </a:r>
          </a:p>
          <a:p>
            <a:pPr lvl="1"/>
            <a:r>
              <a:rPr lang="en-US" dirty="0"/>
              <a:t>Type of benefit</a:t>
            </a:r>
          </a:p>
          <a:p>
            <a:pPr lvl="1"/>
            <a:r>
              <a:rPr lang="en-US" dirty="0"/>
              <a:t>Person or category of persons who received the benefit</a:t>
            </a:r>
          </a:p>
          <a:p>
            <a:pPr lvl="1"/>
            <a:r>
              <a:rPr lang="en-US" dirty="0"/>
              <a:t>Whether the benefit was treated as taxable</a:t>
            </a:r>
          </a:p>
          <a:p>
            <a:r>
              <a:rPr lang="en-US" dirty="0"/>
              <a:t>If the organization followed its written policy, answer “yes” to Schedule J, Part I, line 1b:</a:t>
            </a:r>
          </a:p>
          <a:p>
            <a:pPr lvl="1"/>
            <a:r>
              <a:rPr lang="en-US" dirty="0"/>
              <a:t>If not, explain in Part III who determined the organization would provide the benefit, and explain the decision-making process.</a:t>
            </a:r>
            <a:endParaRPr lang="en-GB" dirty="0"/>
          </a:p>
        </p:txBody>
      </p:sp>
      <p:pic>
        <p:nvPicPr>
          <p:cNvPr id="4" name="Picture 3">
            <a:extLst>
              <a:ext uri="{FF2B5EF4-FFF2-40B4-BE49-F238E27FC236}">
                <a16:creationId xmlns:a16="http://schemas.microsoft.com/office/drawing/2014/main" id="{D45EFF9B-6EA2-4705-A7AF-BA08268C99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1" y="1130173"/>
            <a:ext cx="6215122" cy="1002439"/>
          </a:xfrm>
          <a:prstGeom prst="rect">
            <a:avLst/>
          </a:prstGeom>
        </p:spPr>
      </p:pic>
    </p:spTree>
    <p:extLst>
      <p:ext uri="{BB962C8B-B14F-4D97-AF65-F5344CB8AC3E}">
        <p14:creationId xmlns:p14="http://schemas.microsoft.com/office/powerpoint/2010/main" val="2814499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CE5A754-2F83-4059-97FC-69FFFD19572F}"/>
              </a:ext>
            </a:extLst>
          </p:cNvPr>
          <p:cNvGraphicFramePr>
            <a:graphicFrameLocks noChangeAspect="1"/>
          </p:cNvGraphicFramePr>
          <p:nvPr>
            <p:custDataLst>
              <p:tags r:id="rId1"/>
            </p:custDataLst>
            <p:extLst>
              <p:ext uri="{D42A27DB-BD31-4B8C-83A1-F6EECF244321}">
                <p14:modId xmlns:p14="http://schemas.microsoft.com/office/powerpoint/2010/main" val="4172296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FCE5A754-2F83-4059-97FC-69FFFD1957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Schedule J: Part I, line 2</a:t>
            </a:r>
            <a:endParaRPr lang="en-GB" dirty="0"/>
          </a:p>
        </p:txBody>
      </p:sp>
      <p:sp>
        <p:nvSpPr>
          <p:cNvPr id="3" name="Content Placeholder 2"/>
          <p:cNvSpPr>
            <a:spLocks noGrp="1"/>
          </p:cNvSpPr>
          <p:nvPr>
            <p:ph idx="1"/>
          </p:nvPr>
        </p:nvSpPr>
        <p:spPr>
          <a:xfrm>
            <a:off x="457201" y="1137920"/>
            <a:ext cx="8229600" cy="4947920"/>
          </a:xfrm>
        </p:spPr>
        <p:txBody>
          <a:bodyPr/>
          <a:lstStyle/>
          <a:p>
            <a:endParaRPr lang="en-US" dirty="0"/>
          </a:p>
          <a:p>
            <a:endParaRPr lang="en-US" dirty="0"/>
          </a:p>
          <a:p>
            <a:r>
              <a:rPr lang="en-US" dirty="0"/>
              <a:t>Line 2 refers only to directors, trustees and officers.</a:t>
            </a:r>
          </a:p>
          <a:p>
            <a:r>
              <a:rPr lang="en-US" dirty="0"/>
              <a:t>An accountable plan is a reimbursement or other expense allowance arrangement that satisfies the requirements of IRC Section 62(c) by meeting requirements of business connection, substantiation and returning amounts in excess of substantiated expenses.</a:t>
            </a:r>
          </a:p>
          <a:p>
            <a:pPr lvl="0"/>
            <a:r>
              <a:rPr lang="en-US" dirty="0"/>
              <a:t>Organization can answer “yes” if it checked discretionary spending account box on line 1a and required substantiation of expenses under rules for accountable plans for all listed benefits on line 1a other than for discretionary spending accounts.</a:t>
            </a:r>
            <a:endParaRPr lang="en-GB" dirty="0"/>
          </a:p>
        </p:txBody>
      </p:sp>
      <p:pic>
        <p:nvPicPr>
          <p:cNvPr id="5" name="Picture 4">
            <a:extLst>
              <a:ext uri="{FF2B5EF4-FFF2-40B4-BE49-F238E27FC236}">
                <a16:creationId xmlns:a16="http://schemas.microsoft.com/office/drawing/2014/main" id="{037E63C6-0ECE-4569-BCAC-8FE0451CBAF1}"/>
              </a:ext>
            </a:extLst>
          </p:cNvPr>
          <p:cNvPicPr>
            <a:picLocks noChangeAspect="1"/>
          </p:cNvPicPr>
          <p:nvPr/>
        </p:nvPicPr>
        <p:blipFill>
          <a:blip r:embed="rId5"/>
          <a:stretch>
            <a:fillRect/>
          </a:stretch>
        </p:blipFill>
        <p:spPr>
          <a:xfrm>
            <a:off x="457200" y="1130173"/>
            <a:ext cx="8216899" cy="613082"/>
          </a:xfrm>
          <a:prstGeom prst="rect">
            <a:avLst/>
          </a:prstGeom>
        </p:spPr>
      </p:pic>
    </p:spTree>
    <p:extLst>
      <p:ext uri="{BB962C8B-B14F-4D97-AF65-F5344CB8AC3E}">
        <p14:creationId xmlns:p14="http://schemas.microsoft.com/office/powerpoint/2010/main" val="1701070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465FE50-B36B-47A5-B896-476AE70E6702}"/>
              </a:ext>
            </a:extLst>
          </p:cNvPr>
          <p:cNvGraphicFramePr>
            <a:graphicFrameLocks noChangeAspect="1"/>
          </p:cNvGraphicFramePr>
          <p:nvPr>
            <p:custDataLst>
              <p:tags r:id="rId1"/>
            </p:custDataLst>
            <p:extLst>
              <p:ext uri="{D42A27DB-BD31-4B8C-83A1-F6EECF244321}">
                <p14:modId xmlns:p14="http://schemas.microsoft.com/office/powerpoint/2010/main" val="115422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F465FE50-B36B-47A5-B896-476AE70E67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Schedule J: Part I, line 3</a:t>
            </a:r>
            <a:endParaRPr lang="en-GB" dirty="0"/>
          </a:p>
        </p:txBody>
      </p:sp>
      <p:sp>
        <p:nvSpPr>
          <p:cNvPr id="3" name="Content Placeholder 2"/>
          <p:cNvSpPr>
            <a:spLocks noGrp="1"/>
          </p:cNvSpPr>
          <p:nvPr>
            <p:ph idx="1"/>
          </p:nvPr>
        </p:nvSpPr>
        <p:spPr>
          <a:xfrm>
            <a:off x="457201" y="1137920"/>
            <a:ext cx="8229600" cy="4947920"/>
          </a:xfrm>
        </p:spPr>
        <p:txBody>
          <a:bodyPr/>
          <a:lstStyle/>
          <a:p>
            <a:endParaRPr lang="en-US" dirty="0"/>
          </a:p>
          <a:p>
            <a:endParaRPr lang="en-US" dirty="0"/>
          </a:p>
          <a:p>
            <a:endParaRPr lang="en-US" dirty="0"/>
          </a:p>
          <a:p>
            <a:r>
              <a:rPr lang="en-US" dirty="0"/>
              <a:t>Check only the boxes for any items used to establish compensation of the CEO/executive director (top management official):</a:t>
            </a:r>
          </a:p>
          <a:p>
            <a:pPr lvl="1"/>
            <a:r>
              <a:rPr lang="en-US" dirty="0"/>
              <a:t>For example, simply having a current written employment contract for the CEO would not warrant checking that box. Using written employment contracts (say, from former or similar employers) to establish your CEO’s compensation would warrant checking that box.</a:t>
            </a:r>
          </a:p>
          <a:p>
            <a:r>
              <a:rPr lang="en-US" dirty="0"/>
              <a:t>Explain in Part III if organization relied on a related organization that used one or more methods outlined in line 3 to establish top management official’s compensation.</a:t>
            </a:r>
            <a:endParaRPr lang="en-GB" dirty="0"/>
          </a:p>
        </p:txBody>
      </p:sp>
      <p:pic>
        <p:nvPicPr>
          <p:cNvPr id="4" name="Picture 3">
            <a:extLst>
              <a:ext uri="{FF2B5EF4-FFF2-40B4-BE49-F238E27FC236}">
                <a16:creationId xmlns:a16="http://schemas.microsoft.com/office/drawing/2014/main" id="{F6F8E4C3-5725-4B1D-8B20-5C0A599FFAB7}"/>
              </a:ext>
            </a:extLst>
          </p:cNvPr>
          <p:cNvPicPr>
            <a:picLocks noChangeAspect="1"/>
          </p:cNvPicPr>
          <p:nvPr/>
        </p:nvPicPr>
        <p:blipFill>
          <a:blip r:embed="rId5"/>
          <a:stretch>
            <a:fillRect/>
          </a:stretch>
        </p:blipFill>
        <p:spPr>
          <a:xfrm>
            <a:off x="457201" y="1130174"/>
            <a:ext cx="5994399" cy="1000186"/>
          </a:xfrm>
          <a:prstGeom prst="rect">
            <a:avLst/>
          </a:prstGeom>
        </p:spPr>
      </p:pic>
    </p:spTree>
    <p:extLst>
      <p:ext uri="{BB962C8B-B14F-4D97-AF65-F5344CB8AC3E}">
        <p14:creationId xmlns:p14="http://schemas.microsoft.com/office/powerpoint/2010/main" val="1257689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C97617A-AC34-45DE-992A-0A7F7156BAF5}"/>
              </a:ext>
            </a:extLst>
          </p:cNvPr>
          <p:cNvGraphicFramePr>
            <a:graphicFrameLocks noChangeAspect="1"/>
          </p:cNvGraphicFramePr>
          <p:nvPr>
            <p:custDataLst>
              <p:tags r:id="rId1"/>
            </p:custDataLst>
            <p:extLst>
              <p:ext uri="{D42A27DB-BD31-4B8C-83A1-F6EECF244321}">
                <p14:modId xmlns:p14="http://schemas.microsoft.com/office/powerpoint/2010/main" val="2181758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2C97617A-AC34-45DE-992A-0A7F7156BA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Schedule J: Part I, line 4</a:t>
            </a:r>
            <a:endParaRPr lang="en-GB" dirty="0"/>
          </a:p>
        </p:txBody>
      </p:sp>
      <p:sp>
        <p:nvSpPr>
          <p:cNvPr id="3" name="Content Placeholder 2"/>
          <p:cNvSpPr>
            <a:spLocks noGrp="1"/>
          </p:cNvSpPr>
          <p:nvPr>
            <p:ph idx="1"/>
          </p:nvPr>
        </p:nvSpPr>
        <p:spPr>
          <a:xfrm>
            <a:off x="457201" y="1137920"/>
            <a:ext cx="8229600" cy="4947920"/>
          </a:xfrm>
        </p:spPr>
        <p:txBody>
          <a:bodyPr/>
          <a:lstStyle/>
          <a:p>
            <a:endParaRPr lang="en-US" dirty="0"/>
          </a:p>
          <a:p>
            <a:endParaRPr lang="en-US" dirty="0"/>
          </a:p>
          <a:p>
            <a:endParaRPr lang="en-US" dirty="0"/>
          </a:p>
          <a:p>
            <a:r>
              <a:rPr lang="en-US" dirty="0"/>
              <a:t>List in Part III the names of listed persons paid amounts during year by filing organization or a related organization under any arrangement described in lines 4a (severance), 4b (supplemental nonqualified retirement plan) or 4c (equity-based compensation), and report amounts paid during the year to each.</a:t>
            </a:r>
          </a:p>
          <a:p>
            <a:r>
              <a:rPr lang="en-US" dirty="0"/>
              <a:t>For 4b and 4c, also describe in Part III terms and conditions of arrangement in which one or more listed persons participated during year, regardless of whether any payments to listed person were made during year.</a:t>
            </a:r>
            <a:endParaRPr lang="en-GB" dirty="0"/>
          </a:p>
        </p:txBody>
      </p:sp>
      <p:pic>
        <p:nvPicPr>
          <p:cNvPr id="5" name="Picture 4">
            <a:extLst>
              <a:ext uri="{FF2B5EF4-FFF2-40B4-BE49-F238E27FC236}">
                <a16:creationId xmlns:a16="http://schemas.microsoft.com/office/drawing/2014/main" id="{72637CBC-C3F5-4C4A-8097-090A400D3E96}"/>
              </a:ext>
            </a:extLst>
          </p:cNvPr>
          <p:cNvPicPr>
            <a:picLocks noChangeAspect="1"/>
          </p:cNvPicPr>
          <p:nvPr/>
        </p:nvPicPr>
        <p:blipFill>
          <a:blip r:embed="rId5"/>
          <a:stretch>
            <a:fillRect/>
          </a:stretch>
        </p:blipFill>
        <p:spPr>
          <a:xfrm>
            <a:off x="457201" y="1130173"/>
            <a:ext cx="5733445" cy="971044"/>
          </a:xfrm>
          <a:prstGeom prst="rect">
            <a:avLst/>
          </a:prstGeom>
        </p:spPr>
      </p:pic>
    </p:spTree>
    <p:extLst>
      <p:ext uri="{BB962C8B-B14F-4D97-AF65-F5344CB8AC3E}">
        <p14:creationId xmlns:p14="http://schemas.microsoft.com/office/powerpoint/2010/main" val="2819445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779213C-FC07-473A-83D2-ADDB63EF6433}"/>
              </a:ext>
            </a:extLst>
          </p:cNvPr>
          <p:cNvGraphicFramePr>
            <a:graphicFrameLocks noChangeAspect="1"/>
          </p:cNvGraphicFramePr>
          <p:nvPr>
            <p:custDataLst>
              <p:tags r:id="rId1"/>
            </p:custDataLst>
            <p:extLst>
              <p:ext uri="{D42A27DB-BD31-4B8C-83A1-F6EECF244321}">
                <p14:modId xmlns:p14="http://schemas.microsoft.com/office/powerpoint/2010/main" val="3061257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E779213C-FC07-473A-83D2-ADDB63EF64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Schedule J: Part I, line 5</a:t>
            </a:r>
            <a:endParaRPr lang="en-GB" dirty="0"/>
          </a:p>
        </p:txBody>
      </p:sp>
      <p:sp>
        <p:nvSpPr>
          <p:cNvPr id="3" name="Content Placeholder 2"/>
          <p:cNvSpPr>
            <a:spLocks noGrp="1"/>
          </p:cNvSpPr>
          <p:nvPr>
            <p:ph idx="1"/>
          </p:nvPr>
        </p:nvSpPr>
        <p:spPr>
          <a:xfrm>
            <a:off x="457201" y="1137920"/>
            <a:ext cx="8229600" cy="4947920"/>
          </a:xfrm>
        </p:spPr>
        <p:txBody>
          <a:bodyPr/>
          <a:lstStyle/>
          <a:p>
            <a:endParaRPr lang="en-US" dirty="0"/>
          </a:p>
          <a:p>
            <a:endParaRPr lang="en-US" dirty="0"/>
          </a:p>
          <a:p>
            <a:endParaRPr lang="en-US" dirty="0"/>
          </a:p>
          <a:p>
            <a:r>
              <a:rPr lang="en-US" dirty="0"/>
              <a:t>“Yes” if organization paid or accrued, with respect to a listed person, any compensation contingent upon and determined in whole or in part by:</a:t>
            </a:r>
          </a:p>
          <a:p>
            <a:pPr lvl="1"/>
            <a:r>
              <a:rPr lang="en-US" dirty="0"/>
              <a:t>Revenues (gross or net) of one or more activities of organization or a related organization </a:t>
            </a:r>
          </a:p>
          <a:p>
            <a:pPr marL="267320" lvl="1" indent="0">
              <a:buNone/>
            </a:pPr>
            <a:r>
              <a:rPr lang="en-US" dirty="0"/>
              <a:t>or</a:t>
            </a:r>
          </a:p>
          <a:p>
            <a:pPr lvl="1"/>
            <a:r>
              <a:rPr lang="en-US" dirty="0"/>
              <a:t>Revenues (gross or net) of organization or a related organization as a whole</a:t>
            </a:r>
          </a:p>
          <a:p>
            <a:r>
              <a:rPr lang="en-US" dirty="0"/>
              <a:t>Net revenues means gross revenues less certain expenses but does not mean net income or net earnings.</a:t>
            </a:r>
          </a:p>
          <a:p>
            <a:r>
              <a:rPr lang="en-US" dirty="0"/>
              <a:t>Describe such arrangements in Part III.</a:t>
            </a:r>
            <a:endParaRPr lang="en-GB" dirty="0"/>
          </a:p>
        </p:txBody>
      </p:sp>
      <p:pic>
        <p:nvPicPr>
          <p:cNvPr id="4" name="Picture 3">
            <a:extLst>
              <a:ext uri="{FF2B5EF4-FFF2-40B4-BE49-F238E27FC236}">
                <a16:creationId xmlns:a16="http://schemas.microsoft.com/office/drawing/2014/main" id="{DCB89D6D-A0E3-4998-9794-301044DE3C31}"/>
              </a:ext>
            </a:extLst>
          </p:cNvPr>
          <p:cNvPicPr>
            <a:picLocks noChangeAspect="1"/>
          </p:cNvPicPr>
          <p:nvPr/>
        </p:nvPicPr>
        <p:blipFill>
          <a:blip r:embed="rId5"/>
          <a:stretch>
            <a:fillRect/>
          </a:stretch>
        </p:blipFill>
        <p:spPr>
          <a:xfrm>
            <a:off x="457201" y="1130173"/>
            <a:ext cx="5740585" cy="963904"/>
          </a:xfrm>
          <a:prstGeom prst="rect">
            <a:avLst/>
          </a:prstGeom>
        </p:spPr>
      </p:pic>
    </p:spTree>
    <p:extLst>
      <p:ext uri="{BB962C8B-B14F-4D97-AF65-F5344CB8AC3E}">
        <p14:creationId xmlns:p14="http://schemas.microsoft.com/office/powerpoint/2010/main" val="904692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A1C201F4-0A32-4DCA-8720-B0C0841AFDC6}"/>
              </a:ext>
            </a:extLst>
          </p:cNvPr>
          <p:cNvGraphicFramePr>
            <a:graphicFrameLocks noChangeAspect="1"/>
          </p:cNvGraphicFramePr>
          <p:nvPr>
            <p:custDataLst>
              <p:tags r:id="rId1"/>
            </p:custDataLst>
            <p:extLst>
              <p:ext uri="{D42A27DB-BD31-4B8C-83A1-F6EECF244321}">
                <p14:modId xmlns:p14="http://schemas.microsoft.com/office/powerpoint/2010/main" val="117708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A1C201F4-0A32-4DCA-8720-B0C0841AFD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Schedule J: Part I, line 6</a:t>
            </a:r>
            <a:endParaRPr lang="en-GB" dirty="0"/>
          </a:p>
        </p:txBody>
      </p:sp>
      <p:sp>
        <p:nvSpPr>
          <p:cNvPr id="3" name="Content Placeholder 2"/>
          <p:cNvSpPr>
            <a:spLocks noGrp="1"/>
          </p:cNvSpPr>
          <p:nvPr>
            <p:ph idx="1"/>
          </p:nvPr>
        </p:nvSpPr>
        <p:spPr>
          <a:xfrm>
            <a:off x="457201" y="1137920"/>
            <a:ext cx="8229600" cy="4947920"/>
          </a:xfrm>
        </p:spPr>
        <p:txBody>
          <a:bodyPr/>
          <a:lstStyle/>
          <a:p>
            <a:endParaRPr lang="en-US" dirty="0"/>
          </a:p>
          <a:p>
            <a:endParaRPr lang="en-US" dirty="0"/>
          </a:p>
          <a:p>
            <a:endParaRPr lang="en-US" dirty="0"/>
          </a:p>
          <a:p>
            <a:r>
              <a:rPr lang="en-US" dirty="0"/>
              <a:t>“Yes” if the organization paid or accrued with respect to a listed person any compensation contingent upon and determined in whole or in part by:</a:t>
            </a:r>
          </a:p>
          <a:p>
            <a:pPr lvl="1"/>
            <a:r>
              <a:rPr lang="en-US" dirty="0"/>
              <a:t>Net earnings of one or more activities of organization or a related organization</a:t>
            </a:r>
          </a:p>
          <a:p>
            <a:pPr marL="267320" lvl="1" indent="0">
              <a:buNone/>
            </a:pPr>
            <a:r>
              <a:rPr lang="en-US" dirty="0"/>
              <a:t>or </a:t>
            </a:r>
          </a:p>
          <a:p>
            <a:pPr lvl="1"/>
            <a:r>
              <a:rPr lang="en-US" dirty="0"/>
              <a:t>Net earnings of organization or a related organization as a whole</a:t>
            </a:r>
          </a:p>
          <a:p>
            <a:r>
              <a:rPr lang="en-US" dirty="0"/>
              <a:t>Describe such arrangements in Part III.</a:t>
            </a:r>
          </a:p>
        </p:txBody>
      </p:sp>
      <p:pic>
        <p:nvPicPr>
          <p:cNvPr id="5" name="Picture 4">
            <a:extLst>
              <a:ext uri="{FF2B5EF4-FFF2-40B4-BE49-F238E27FC236}">
                <a16:creationId xmlns:a16="http://schemas.microsoft.com/office/drawing/2014/main" id="{EBDCFBA9-A175-453D-AE47-DE788A63666D}"/>
              </a:ext>
            </a:extLst>
          </p:cNvPr>
          <p:cNvPicPr>
            <a:picLocks noChangeAspect="1"/>
          </p:cNvPicPr>
          <p:nvPr/>
        </p:nvPicPr>
        <p:blipFill>
          <a:blip r:embed="rId5"/>
          <a:stretch>
            <a:fillRect/>
          </a:stretch>
        </p:blipFill>
        <p:spPr>
          <a:xfrm>
            <a:off x="457201" y="1130173"/>
            <a:ext cx="5712025" cy="849664"/>
          </a:xfrm>
          <a:prstGeom prst="rect">
            <a:avLst/>
          </a:prstGeom>
        </p:spPr>
      </p:pic>
    </p:spTree>
    <p:extLst>
      <p:ext uri="{BB962C8B-B14F-4D97-AF65-F5344CB8AC3E}">
        <p14:creationId xmlns:p14="http://schemas.microsoft.com/office/powerpoint/2010/main" val="3439208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07224A3-9F0A-4F92-A849-A99D0BAB85EB}"/>
              </a:ext>
            </a:extLst>
          </p:cNvPr>
          <p:cNvGraphicFramePr>
            <a:graphicFrameLocks noChangeAspect="1"/>
          </p:cNvGraphicFramePr>
          <p:nvPr>
            <p:custDataLst>
              <p:tags r:id="rId1"/>
            </p:custDataLst>
            <p:extLst>
              <p:ext uri="{D42A27DB-BD31-4B8C-83A1-F6EECF244321}">
                <p14:modId xmlns:p14="http://schemas.microsoft.com/office/powerpoint/2010/main" val="1665044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F07224A3-9F0A-4F92-A849-A99D0BAB85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noChangeAspect="1"/>
          </p:cNvSpPr>
          <p:nvPr>
            <p:ph type="title"/>
          </p:nvPr>
        </p:nvSpPr>
        <p:spPr>
          <a:xfrm>
            <a:off x="457201" y="294200"/>
            <a:ext cx="8229600" cy="590400"/>
          </a:xfrm>
        </p:spPr>
        <p:txBody>
          <a:bodyPr vert="horz"/>
          <a:lstStyle/>
          <a:p>
            <a:r>
              <a:rPr lang="en-US" dirty="0"/>
              <a:t>Form 990, Schedule J: Part I, line 7</a:t>
            </a:r>
            <a:endParaRPr lang="en-GB" dirty="0"/>
          </a:p>
        </p:txBody>
      </p:sp>
      <p:sp>
        <p:nvSpPr>
          <p:cNvPr id="3" name="Content Placeholder 2"/>
          <p:cNvSpPr>
            <a:spLocks noGrp="1"/>
          </p:cNvSpPr>
          <p:nvPr>
            <p:ph idx="1"/>
          </p:nvPr>
        </p:nvSpPr>
        <p:spPr>
          <a:xfrm>
            <a:off x="457201" y="1137920"/>
            <a:ext cx="8229600" cy="4947920"/>
          </a:xfrm>
        </p:spPr>
        <p:txBody>
          <a:bodyPr/>
          <a:lstStyle/>
          <a:p>
            <a:endParaRPr lang="en-US" sz="1800" dirty="0"/>
          </a:p>
          <a:p>
            <a:endParaRPr lang="en-US" sz="1800" dirty="0"/>
          </a:p>
          <a:p>
            <a:r>
              <a:rPr lang="en-US" sz="1800" dirty="0"/>
              <a:t>Answer “yes” if organization provided nonfixed payments not described on lines 5 and 6 for a listed person.</a:t>
            </a:r>
          </a:p>
          <a:p>
            <a:r>
              <a:rPr lang="en-US" sz="1800" dirty="0"/>
              <a:t>Describe such arrangements in Part III.</a:t>
            </a:r>
          </a:p>
          <a:p>
            <a:r>
              <a:rPr lang="en-US" sz="1800" dirty="0"/>
              <a:t>Fixed payment is an amount of cash or other property specified in contract, or determined by a fixed formula specified in contract, which is to be paid or transferred in exchange for the provision of specified services or property.</a:t>
            </a:r>
          </a:p>
          <a:p>
            <a:r>
              <a:rPr lang="en-US" sz="1800" dirty="0"/>
              <a:t>A fixed formula can incorporate an amount that depends upon future specified events or contingencies, provided that no person exercises discretion when calculating amount of a payment or deciding whether to make a payment, such as a bonus.</a:t>
            </a:r>
          </a:p>
          <a:p>
            <a:r>
              <a:rPr lang="en-US" sz="1800" dirty="0"/>
              <a:t>Amounts paid or accrued to any listed person that are not fixed amounts as defined above are nonfixed payments:</a:t>
            </a:r>
          </a:p>
          <a:p>
            <a:pPr lvl="1"/>
            <a:r>
              <a:rPr lang="en-US" sz="1600" dirty="0"/>
              <a:t>For example, amount paid to a person under a reimbursement arrangement where discretion is exercised by any person as to the amount of expenses incurred or reimbursed is a nonfixed payment.</a:t>
            </a:r>
          </a:p>
        </p:txBody>
      </p:sp>
      <p:pic>
        <p:nvPicPr>
          <p:cNvPr id="4" name="Picture 3">
            <a:extLst>
              <a:ext uri="{FF2B5EF4-FFF2-40B4-BE49-F238E27FC236}">
                <a16:creationId xmlns:a16="http://schemas.microsoft.com/office/drawing/2014/main" id="{027BC2D9-05B0-4016-8051-014D1D6A0A97}"/>
              </a:ext>
            </a:extLst>
          </p:cNvPr>
          <p:cNvPicPr>
            <a:picLocks noChangeAspect="1"/>
          </p:cNvPicPr>
          <p:nvPr/>
        </p:nvPicPr>
        <p:blipFill>
          <a:blip r:embed="rId5"/>
          <a:stretch>
            <a:fillRect/>
          </a:stretch>
        </p:blipFill>
        <p:spPr>
          <a:xfrm>
            <a:off x="457199" y="1130171"/>
            <a:ext cx="8229600" cy="486796"/>
          </a:xfrm>
          <a:prstGeom prst="rect">
            <a:avLst/>
          </a:prstGeom>
        </p:spPr>
      </p:pic>
    </p:spTree>
    <p:extLst>
      <p:ext uri="{BB962C8B-B14F-4D97-AF65-F5344CB8AC3E}">
        <p14:creationId xmlns:p14="http://schemas.microsoft.com/office/powerpoint/2010/main" val="141019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EF12F40-3F55-4A40-B7C8-0F38DDC86AD5}"/>
              </a:ext>
            </a:extLst>
          </p:cNvPr>
          <p:cNvGraphicFramePr>
            <a:graphicFrameLocks noChangeAspect="1"/>
          </p:cNvGraphicFramePr>
          <p:nvPr>
            <p:custDataLst>
              <p:tags r:id="rId1"/>
            </p:custDataLst>
            <p:extLst>
              <p:ext uri="{D42A27DB-BD31-4B8C-83A1-F6EECF244321}">
                <p14:modId xmlns:p14="http://schemas.microsoft.com/office/powerpoint/2010/main" val="2930926781"/>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7EF12F40-3F55-4A40-B7C8-0F38DDC86AD5}"/>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a:sp3d/>
        </p:spPr>
        <p:txBody>
          <a:bodyPr vert="horz"/>
          <a:lstStyle/>
          <a:p>
            <a:r>
              <a:rPr lang="en-US" dirty="0"/>
              <a:t>Agenda</a:t>
            </a:r>
          </a:p>
        </p:txBody>
      </p:sp>
      <p:sp>
        <p:nvSpPr>
          <p:cNvPr id="14" name="Pentagon 7">
            <a:extLst>
              <a:ext uri="{FF2B5EF4-FFF2-40B4-BE49-F238E27FC236}">
                <a16:creationId xmlns:a16="http://schemas.microsoft.com/office/drawing/2014/main" id="{5F669EF8-9081-4FE9-8CBD-02C31AD0E8D0}"/>
              </a:ext>
            </a:extLst>
          </p:cNvPr>
          <p:cNvSpPr/>
          <p:nvPr/>
        </p:nvSpPr>
        <p:spPr>
          <a:xfrm>
            <a:off x="457200" y="1756600"/>
            <a:ext cx="687320" cy="509921"/>
          </a:xfrm>
          <a:prstGeom prst="homePlat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r>
              <a:rPr lang="en-US" sz="1600" b="1" dirty="0">
                <a:solidFill>
                  <a:srgbClr val="FFFFFF"/>
                </a:solidFill>
                <a:latin typeface="EYInterstate Light" panose="02000506000000020004" pitchFamily="2" charset="0"/>
              </a:rPr>
              <a:t>2</a:t>
            </a:r>
          </a:p>
        </p:txBody>
      </p:sp>
      <p:sp>
        <p:nvSpPr>
          <p:cNvPr id="15" name="Rectangle 6">
            <a:extLst>
              <a:ext uri="{FF2B5EF4-FFF2-40B4-BE49-F238E27FC236}">
                <a16:creationId xmlns:a16="http://schemas.microsoft.com/office/drawing/2014/main" id="{B5C66184-479C-4B6F-839C-F0EB97CE0576}"/>
              </a:ext>
            </a:extLst>
          </p:cNvPr>
          <p:cNvSpPr>
            <a:spLocks noChangeArrowheads="1"/>
          </p:cNvSpPr>
          <p:nvPr/>
        </p:nvSpPr>
        <p:spPr bwMode="auto">
          <a:xfrm>
            <a:off x="2033263" y="3009791"/>
            <a:ext cx="6658300" cy="509921"/>
          </a:xfrm>
          <a:prstGeom prst="rect">
            <a:avLst/>
          </a:prstGeom>
          <a:solidFill>
            <a:srgbClr val="C4C4CD"/>
          </a:solidFill>
          <a:ln w="19050">
            <a:noFill/>
            <a:miter lim="800000"/>
            <a:headEnd type="none" w="sm" len="sm"/>
            <a:tailEnd type="none" w="sm" len="sm"/>
          </a:ln>
        </p:spPr>
        <p:txBody>
          <a:bodyPr wrap="none" lIns="89317" tIns="44659" rIns="89317" bIns="44659" anchor="ctr">
            <a:noAutofit/>
          </a:bodyPr>
          <a:lstStyle/>
          <a:p>
            <a:pPr eaLnBrk="0" hangingPunct="0">
              <a:defRPr/>
            </a:pPr>
            <a:r>
              <a:rPr lang="en-IN" sz="1600" dirty="0">
                <a:solidFill>
                  <a:srgbClr val="2E2E38"/>
                </a:solidFill>
                <a:latin typeface="EYInterstate Light" panose="02000506000000020004" pitchFamily="2" charset="0"/>
                <a:cs typeface="Arial" charset="0"/>
              </a:rPr>
              <a:t>Who is reported?</a:t>
            </a:r>
          </a:p>
        </p:txBody>
      </p:sp>
      <p:sp>
        <p:nvSpPr>
          <p:cNvPr id="16" name="Pentagon 9">
            <a:extLst>
              <a:ext uri="{FF2B5EF4-FFF2-40B4-BE49-F238E27FC236}">
                <a16:creationId xmlns:a16="http://schemas.microsoft.com/office/drawing/2014/main" id="{CFE21C59-F7C5-47A6-9081-736DC2C5B0CD}"/>
              </a:ext>
            </a:extLst>
          </p:cNvPr>
          <p:cNvSpPr/>
          <p:nvPr/>
        </p:nvSpPr>
        <p:spPr>
          <a:xfrm>
            <a:off x="457200" y="2426900"/>
            <a:ext cx="687320" cy="509921"/>
          </a:xfrm>
          <a:prstGeom prst="homePlat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defRPr/>
            </a:pPr>
            <a:r>
              <a:rPr lang="en-US" sz="1600" b="1" dirty="0">
                <a:solidFill>
                  <a:srgbClr val="FFFFFF"/>
                </a:solidFill>
                <a:latin typeface="EYInterstate Light" panose="02000506000000020004" pitchFamily="2" charset="0"/>
              </a:rPr>
              <a:t>3</a:t>
            </a:r>
          </a:p>
        </p:txBody>
      </p:sp>
      <p:sp>
        <p:nvSpPr>
          <p:cNvPr id="17" name="Pentagon 14">
            <a:extLst>
              <a:ext uri="{FF2B5EF4-FFF2-40B4-BE49-F238E27FC236}">
                <a16:creationId xmlns:a16="http://schemas.microsoft.com/office/drawing/2014/main" id="{FD0E8F47-378A-41A2-ADAC-BDDEA9DBD1F3}"/>
              </a:ext>
            </a:extLst>
          </p:cNvPr>
          <p:cNvSpPr/>
          <p:nvPr/>
        </p:nvSpPr>
        <p:spPr>
          <a:xfrm>
            <a:off x="457201" y="4989044"/>
            <a:ext cx="687320" cy="509921"/>
          </a:xfrm>
          <a:prstGeom prst="homePlat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defRPr/>
            </a:pPr>
            <a:r>
              <a:rPr lang="en-US" sz="1600" b="1" dirty="0">
                <a:solidFill>
                  <a:srgbClr val="FFFFFF"/>
                </a:solidFill>
                <a:latin typeface="EYInterstate Light" panose="02000506000000020004" pitchFamily="2" charset="0"/>
              </a:rPr>
              <a:t>4</a:t>
            </a:r>
          </a:p>
        </p:txBody>
      </p:sp>
      <p:sp>
        <p:nvSpPr>
          <p:cNvPr id="19" name="Pentagon 16">
            <a:extLst>
              <a:ext uri="{FF2B5EF4-FFF2-40B4-BE49-F238E27FC236}">
                <a16:creationId xmlns:a16="http://schemas.microsoft.com/office/drawing/2014/main" id="{89E37166-E263-48EF-804F-978CBE45447C}"/>
              </a:ext>
            </a:extLst>
          </p:cNvPr>
          <p:cNvSpPr/>
          <p:nvPr/>
        </p:nvSpPr>
        <p:spPr>
          <a:xfrm>
            <a:off x="1226871" y="3009791"/>
            <a:ext cx="687320" cy="509921"/>
          </a:xfrm>
          <a:prstGeom prst="homePlate">
            <a:avLst/>
          </a:prstGeom>
          <a:solidFill>
            <a:srgbClr val="C4C4CD"/>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defRPr/>
            </a:pPr>
            <a:r>
              <a:rPr lang="en-US" sz="1600" b="1" dirty="0">
                <a:solidFill>
                  <a:srgbClr val="2E2E38"/>
                </a:solidFill>
                <a:latin typeface="EYInterstate Light" panose="02000506000000020004" pitchFamily="2" charset="0"/>
              </a:rPr>
              <a:t>A</a:t>
            </a:r>
          </a:p>
        </p:txBody>
      </p:sp>
      <p:sp>
        <p:nvSpPr>
          <p:cNvPr id="20" name="Rectangle 6">
            <a:extLst>
              <a:ext uri="{FF2B5EF4-FFF2-40B4-BE49-F238E27FC236}">
                <a16:creationId xmlns:a16="http://schemas.microsoft.com/office/drawing/2014/main" id="{6D00496C-9362-4840-9F77-DD29BE2747AD}"/>
              </a:ext>
            </a:extLst>
          </p:cNvPr>
          <p:cNvSpPr>
            <a:spLocks noChangeArrowheads="1"/>
          </p:cNvSpPr>
          <p:nvPr/>
        </p:nvSpPr>
        <p:spPr bwMode="auto">
          <a:xfrm>
            <a:off x="1242797" y="1733774"/>
            <a:ext cx="7448766" cy="509921"/>
          </a:xfrm>
          <a:prstGeom prst="rect">
            <a:avLst/>
          </a:prstGeom>
          <a:solidFill>
            <a:srgbClr val="747480"/>
          </a:solidFill>
          <a:ln w="19050">
            <a:noFill/>
            <a:miter lim="800000"/>
            <a:headEnd type="none" w="sm" len="sm"/>
            <a:tailEnd type="none" w="sm" len="sm"/>
          </a:ln>
        </p:spPr>
        <p:txBody>
          <a:bodyPr wrap="none" lIns="89317" tIns="44659" rIns="89317" bIns="44659" anchor="ctr">
            <a:noAutofit/>
          </a:bodyPr>
          <a:lstStyle/>
          <a:p>
            <a:pPr eaLnBrk="0" hangingPunct="0"/>
            <a:r>
              <a:rPr lang="en-IN" sz="1600" dirty="0">
                <a:solidFill>
                  <a:srgbClr val="FFFFFF"/>
                </a:solidFill>
                <a:latin typeface="EYInterstate Light" panose="02000506000000020004" pitchFamily="2" charset="0"/>
                <a:cs typeface="Arial" charset="0"/>
              </a:rPr>
              <a:t>Employment tax considerations for exempt organizations</a:t>
            </a:r>
          </a:p>
        </p:txBody>
      </p:sp>
      <p:sp>
        <p:nvSpPr>
          <p:cNvPr id="21" name="Rectangle 6">
            <a:extLst>
              <a:ext uri="{FF2B5EF4-FFF2-40B4-BE49-F238E27FC236}">
                <a16:creationId xmlns:a16="http://schemas.microsoft.com/office/drawing/2014/main" id="{D101B5EF-6737-4BB6-8D50-456521482032}"/>
              </a:ext>
            </a:extLst>
          </p:cNvPr>
          <p:cNvSpPr>
            <a:spLocks noChangeArrowheads="1"/>
          </p:cNvSpPr>
          <p:nvPr/>
        </p:nvSpPr>
        <p:spPr bwMode="auto">
          <a:xfrm>
            <a:off x="1242797" y="2384307"/>
            <a:ext cx="7448766" cy="509921"/>
          </a:xfrm>
          <a:prstGeom prst="rect">
            <a:avLst/>
          </a:prstGeom>
          <a:solidFill>
            <a:srgbClr val="747480"/>
          </a:solidFill>
          <a:ln w="19050">
            <a:noFill/>
            <a:miter lim="800000"/>
            <a:headEnd type="none" w="sm" len="sm"/>
            <a:tailEnd type="none" w="sm" len="sm"/>
          </a:ln>
        </p:spPr>
        <p:txBody>
          <a:bodyPr wrap="none" lIns="89317" tIns="44659" rIns="89317" bIns="44659" anchor="ctr">
            <a:noAutofit/>
          </a:bodyPr>
          <a:lstStyle/>
          <a:p>
            <a:pPr eaLnBrk="0" hangingPunct="0">
              <a:defRPr/>
            </a:pPr>
            <a:r>
              <a:rPr lang="en-IN" sz="1600" dirty="0">
                <a:solidFill>
                  <a:srgbClr val="FFFFFF"/>
                </a:solidFill>
                <a:latin typeface="EYInterstate Light" panose="02000506000000020004" pitchFamily="2" charset="0"/>
                <a:cs typeface="Arial" charset="0"/>
              </a:rPr>
              <a:t>Compensation reporting on Form 990</a:t>
            </a:r>
          </a:p>
        </p:txBody>
      </p:sp>
      <p:sp>
        <p:nvSpPr>
          <p:cNvPr id="22" name="Rectangle 6">
            <a:extLst>
              <a:ext uri="{FF2B5EF4-FFF2-40B4-BE49-F238E27FC236}">
                <a16:creationId xmlns:a16="http://schemas.microsoft.com/office/drawing/2014/main" id="{0276E6E9-AB47-4E29-B2F0-4F16BBC5DB03}"/>
              </a:ext>
            </a:extLst>
          </p:cNvPr>
          <p:cNvSpPr>
            <a:spLocks noChangeArrowheads="1"/>
          </p:cNvSpPr>
          <p:nvPr/>
        </p:nvSpPr>
        <p:spPr bwMode="auto">
          <a:xfrm>
            <a:off x="1242797" y="4989045"/>
            <a:ext cx="7448766" cy="509921"/>
          </a:xfrm>
          <a:prstGeom prst="rect">
            <a:avLst/>
          </a:prstGeom>
          <a:solidFill>
            <a:srgbClr val="747480"/>
          </a:solidFill>
          <a:ln w="19050">
            <a:noFill/>
            <a:miter lim="800000"/>
            <a:headEnd type="none" w="sm" len="sm"/>
            <a:tailEnd type="none" w="sm" len="sm"/>
          </a:ln>
        </p:spPr>
        <p:txBody>
          <a:bodyPr wrap="none" lIns="89317" tIns="44659" rIns="89317" bIns="44659" anchor="ctr">
            <a:noAutofit/>
          </a:bodyPr>
          <a:lstStyle/>
          <a:p>
            <a:pPr eaLnBrk="0" hangingPunct="0">
              <a:defRPr/>
            </a:pPr>
            <a:r>
              <a:rPr lang="en-IN" sz="1600" dirty="0">
                <a:solidFill>
                  <a:srgbClr val="FFFFFF"/>
                </a:solidFill>
                <a:latin typeface="EYInterstate Light" panose="02000506000000020004" pitchFamily="2" charset="0"/>
                <a:cs typeface="Arial" charset="0"/>
              </a:rPr>
              <a:t>Remote worker tax and other considerations</a:t>
            </a:r>
          </a:p>
        </p:txBody>
      </p:sp>
      <p:sp>
        <p:nvSpPr>
          <p:cNvPr id="23" name="Rectangle 6">
            <a:extLst>
              <a:ext uri="{FF2B5EF4-FFF2-40B4-BE49-F238E27FC236}">
                <a16:creationId xmlns:a16="http://schemas.microsoft.com/office/drawing/2014/main" id="{B1CC2D33-66A8-45DC-A308-5EE03C447AA5}"/>
              </a:ext>
            </a:extLst>
          </p:cNvPr>
          <p:cNvSpPr>
            <a:spLocks noChangeArrowheads="1"/>
          </p:cNvSpPr>
          <p:nvPr/>
        </p:nvSpPr>
        <p:spPr bwMode="auto">
          <a:xfrm>
            <a:off x="2033263" y="3666063"/>
            <a:ext cx="6658300" cy="509921"/>
          </a:xfrm>
          <a:prstGeom prst="rect">
            <a:avLst/>
          </a:prstGeom>
          <a:solidFill>
            <a:srgbClr val="C4C4CD"/>
          </a:solidFill>
          <a:ln w="19050">
            <a:noFill/>
            <a:miter lim="800000"/>
            <a:headEnd type="none" w="sm" len="sm"/>
            <a:tailEnd type="none" w="sm" len="sm"/>
          </a:ln>
        </p:spPr>
        <p:txBody>
          <a:bodyPr wrap="none" lIns="89317" tIns="44659" rIns="89317" bIns="44659" anchor="ctr">
            <a:noAutofit/>
          </a:bodyPr>
          <a:lstStyle/>
          <a:p>
            <a:pPr eaLnBrk="0" hangingPunct="0">
              <a:defRPr/>
            </a:pPr>
            <a:r>
              <a:rPr lang="en-IN" sz="1600" dirty="0">
                <a:solidFill>
                  <a:srgbClr val="2E2E38"/>
                </a:solidFill>
                <a:latin typeface="EYInterstate Light" panose="02000506000000020004" pitchFamily="2" charset="0"/>
                <a:cs typeface="Arial" charset="0"/>
              </a:rPr>
              <a:t>What is reported in Part VII?</a:t>
            </a:r>
          </a:p>
        </p:txBody>
      </p:sp>
      <p:sp>
        <p:nvSpPr>
          <p:cNvPr id="24" name="Pentagon 16">
            <a:extLst>
              <a:ext uri="{FF2B5EF4-FFF2-40B4-BE49-F238E27FC236}">
                <a16:creationId xmlns:a16="http://schemas.microsoft.com/office/drawing/2014/main" id="{372A9C99-CE86-451D-9E03-8EB0CACB8DBA}"/>
              </a:ext>
            </a:extLst>
          </p:cNvPr>
          <p:cNvSpPr/>
          <p:nvPr/>
        </p:nvSpPr>
        <p:spPr>
          <a:xfrm>
            <a:off x="1226871" y="3651935"/>
            <a:ext cx="687320" cy="509921"/>
          </a:xfrm>
          <a:prstGeom prst="homePlate">
            <a:avLst/>
          </a:prstGeom>
          <a:solidFill>
            <a:srgbClr val="C4C4CD"/>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defRPr/>
            </a:pPr>
            <a:r>
              <a:rPr lang="en-US" sz="1600" b="1" dirty="0">
                <a:solidFill>
                  <a:srgbClr val="2E2E38"/>
                </a:solidFill>
                <a:latin typeface="EYInterstate Light" panose="02000506000000020004" pitchFamily="2" charset="0"/>
              </a:rPr>
              <a:t>B</a:t>
            </a:r>
          </a:p>
        </p:txBody>
      </p:sp>
      <p:sp>
        <p:nvSpPr>
          <p:cNvPr id="25" name="Rectangle 6">
            <a:extLst>
              <a:ext uri="{FF2B5EF4-FFF2-40B4-BE49-F238E27FC236}">
                <a16:creationId xmlns:a16="http://schemas.microsoft.com/office/drawing/2014/main" id="{8F36239A-7799-4379-9E77-3AF70372FC43}"/>
              </a:ext>
            </a:extLst>
          </p:cNvPr>
          <p:cNvSpPr>
            <a:spLocks noChangeArrowheads="1"/>
          </p:cNvSpPr>
          <p:nvPr/>
        </p:nvSpPr>
        <p:spPr bwMode="auto">
          <a:xfrm>
            <a:off x="2028501" y="4313485"/>
            <a:ext cx="6658300" cy="509921"/>
          </a:xfrm>
          <a:prstGeom prst="rect">
            <a:avLst/>
          </a:prstGeom>
          <a:solidFill>
            <a:srgbClr val="C4C4CD"/>
          </a:solidFill>
          <a:ln w="19050">
            <a:noFill/>
            <a:miter lim="800000"/>
            <a:headEnd type="none" w="sm" len="sm"/>
            <a:tailEnd type="none" w="sm" len="sm"/>
          </a:ln>
        </p:spPr>
        <p:txBody>
          <a:bodyPr wrap="none" lIns="89317" tIns="44659" rIns="89317" bIns="44659" anchor="ctr">
            <a:noAutofit/>
          </a:bodyPr>
          <a:lstStyle/>
          <a:p>
            <a:pPr eaLnBrk="0" hangingPunct="0">
              <a:defRPr/>
            </a:pPr>
            <a:r>
              <a:rPr lang="en-US" sz="1600" dirty="0">
                <a:solidFill>
                  <a:srgbClr val="2E2E38"/>
                </a:solidFill>
                <a:latin typeface="EYInterstate Light" panose="02000506000000020004" pitchFamily="2" charset="0"/>
                <a:cs typeface="Arial" charset="0"/>
              </a:rPr>
              <a:t>Detailed compensation questions – Schedule J</a:t>
            </a:r>
          </a:p>
        </p:txBody>
      </p:sp>
      <p:sp>
        <p:nvSpPr>
          <p:cNvPr id="26" name="Pentagon 16">
            <a:extLst>
              <a:ext uri="{FF2B5EF4-FFF2-40B4-BE49-F238E27FC236}">
                <a16:creationId xmlns:a16="http://schemas.microsoft.com/office/drawing/2014/main" id="{2DE603D0-A635-45C6-B8BF-4518AD85A50C}"/>
              </a:ext>
            </a:extLst>
          </p:cNvPr>
          <p:cNvSpPr/>
          <p:nvPr/>
        </p:nvSpPr>
        <p:spPr>
          <a:xfrm>
            <a:off x="1226871" y="4292274"/>
            <a:ext cx="687320" cy="509921"/>
          </a:xfrm>
          <a:prstGeom prst="homePlate">
            <a:avLst/>
          </a:prstGeom>
          <a:solidFill>
            <a:srgbClr val="C4C4CD"/>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defRPr/>
            </a:pPr>
            <a:r>
              <a:rPr lang="en-US" sz="1600" b="1" dirty="0">
                <a:solidFill>
                  <a:srgbClr val="2E2E38"/>
                </a:solidFill>
                <a:latin typeface="EYInterstate Light" panose="02000506000000020004" pitchFamily="2" charset="0"/>
              </a:rPr>
              <a:t>C</a:t>
            </a:r>
          </a:p>
        </p:txBody>
      </p:sp>
      <p:sp>
        <p:nvSpPr>
          <p:cNvPr id="27" name="Rectangle 6">
            <a:extLst>
              <a:ext uri="{FF2B5EF4-FFF2-40B4-BE49-F238E27FC236}">
                <a16:creationId xmlns:a16="http://schemas.microsoft.com/office/drawing/2014/main" id="{089D2EC3-B7B2-4D6C-A987-F37A8CD99B10}"/>
              </a:ext>
            </a:extLst>
          </p:cNvPr>
          <p:cNvSpPr>
            <a:spLocks noChangeArrowheads="1"/>
          </p:cNvSpPr>
          <p:nvPr/>
        </p:nvSpPr>
        <p:spPr bwMode="auto">
          <a:xfrm>
            <a:off x="1242797" y="1076478"/>
            <a:ext cx="7448766" cy="509921"/>
          </a:xfrm>
          <a:prstGeom prst="rect">
            <a:avLst/>
          </a:prstGeom>
          <a:solidFill>
            <a:srgbClr val="747480"/>
          </a:solidFill>
          <a:ln w="19050">
            <a:noFill/>
            <a:miter lim="800000"/>
            <a:headEnd type="none" w="sm" len="sm"/>
            <a:tailEnd type="none" w="sm" len="sm"/>
          </a:ln>
        </p:spPr>
        <p:txBody>
          <a:bodyPr wrap="none" lIns="89317" tIns="44659" rIns="89317" bIns="44659" anchor="ctr">
            <a:noAutofit/>
          </a:bodyPr>
          <a:lstStyle/>
          <a:p>
            <a:pPr eaLnBrk="0" hangingPunct="0"/>
            <a:r>
              <a:rPr lang="en-IN" sz="1600" dirty="0">
                <a:solidFill>
                  <a:srgbClr val="FFFFFF"/>
                </a:solidFill>
                <a:latin typeface="EYInterstate Light" panose="02000506000000020004" pitchFamily="2" charset="0"/>
                <a:cs typeface="Arial" charset="0"/>
              </a:rPr>
              <a:t>Section 4960 update</a:t>
            </a:r>
          </a:p>
        </p:txBody>
      </p:sp>
      <p:sp>
        <p:nvSpPr>
          <p:cNvPr id="28" name="Pentagon 7">
            <a:extLst>
              <a:ext uri="{FF2B5EF4-FFF2-40B4-BE49-F238E27FC236}">
                <a16:creationId xmlns:a16="http://schemas.microsoft.com/office/drawing/2014/main" id="{C7ADA465-9871-49D7-9BEE-90361DACE1AF}"/>
              </a:ext>
            </a:extLst>
          </p:cNvPr>
          <p:cNvSpPr/>
          <p:nvPr/>
        </p:nvSpPr>
        <p:spPr>
          <a:xfrm>
            <a:off x="457201" y="1086300"/>
            <a:ext cx="687320" cy="509921"/>
          </a:xfrm>
          <a:prstGeom prst="homePlat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r>
              <a:rPr lang="en-US" sz="1600" b="1" dirty="0">
                <a:solidFill>
                  <a:srgbClr val="FFFFFF"/>
                </a:solidFill>
                <a:latin typeface="EYInterstate Light" panose="02000506000000020004" pitchFamily="2" charset="0"/>
              </a:rPr>
              <a:t>1</a:t>
            </a:r>
          </a:p>
        </p:txBody>
      </p:sp>
    </p:spTree>
    <p:extLst>
      <p:ext uri="{BB962C8B-B14F-4D97-AF65-F5344CB8AC3E}">
        <p14:creationId xmlns:p14="http://schemas.microsoft.com/office/powerpoint/2010/main" val="2753683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E05D7C3-7A41-4934-A026-649CEE43C1E0}"/>
              </a:ext>
            </a:extLst>
          </p:cNvPr>
          <p:cNvGraphicFramePr>
            <a:graphicFrameLocks noChangeAspect="1"/>
          </p:cNvGraphicFramePr>
          <p:nvPr>
            <p:custDataLst>
              <p:tags r:id="rId1"/>
            </p:custDataLst>
            <p:extLst>
              <p:ext uri="{D42A27DB-BD31-4B8C-83A1-F6EECF244321}">
                <p14:modId xmlns:p14="http://schemas.microsoft.com/office/powerpoint/2010/main" val="13060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CE05D7C3-7A41-4934-A026-649CEE43C1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noChangeAspect="1"/>
          </p:cNvSpPr>
          <p:nvPr>
            <p:ph type="title"/>
          </p:nvPr>
        </p:nvSpPr>
        <p:spPr>
          <a:xfrm>
            <a:off x="457200" y="293688"/>
            <a:ext cx="8229600" cy="590550"/>
          </a:xfrm>
        </p:spPr>
        <p:txBody>
          <a:bodyPr vert="horz"/>
          <a:lstStyle/>
          <a:p>
            <a:r>
              <a:rPr lang="en-US" dirty="0"/>
              <a:t>Form 990, Schedule J: Part I, lines 8 and 9</a:t>
            </a:r>
            <a:endParaRPr lang="en-GB" dirty="0"/>
          </a:p>
        </p:txBody>
      </p:sp>
      <p:sp>
        <p:nvSpPr>
          <p:cNvPr id="3" name="Content Placeholder 2"/>
          <p:cNvSpPr>
            <a:spLocks noGrp="1"/>
          </p:cNvSpPr>
          <p:nvPr>
            <p:ph idx="1"/>
          </p:nvPr>
        </p:nvSpPr>
        <p:spPr>
          <a:xfrm>
            <a:off x="457200" y="1138238"/>
            <a:ext cx="8229600" cy="4948237"/>
          </a:xfrm>
        </p:spPr>
        <p:txBody>
          <a:bodyPr/>
          <a:lstStyle/>
          <a:p>
            <a:endParaRPr lang="en-US" sz="1600" dirty="0"/>
          </a:p>
          <a:p>
            <a:endParaRPr lang="en-US" sz="1600" dirty="0"/>
          </a:p>
          <a:p>
            <a:endParaRPr lang="en-US" sz="1600" dirty="0"/>
          </a:p>
          <a:p>
            <a:endParaRPr lang="en-US" sz="1600" dirty="0"/>
          </a:p>
          <a:p>
            <a:r>
              <a:rPr lang="en-US" sz="1600" dirty="0"/>
              <a:t>Line 8 — Initial contract: binding written contract between organization and person who was not a disqualified person (within meaning of Section 4958(f)(1)) with respect to organization immediately prior to entering contract.</a:t>
            </a:r>
          </a:p>
          <a:p>
            <a:r>
              <a:rPr lang="en-US" sz="1600" dirty="0"/>
              <a:t>Line 9 — Answer “yes” if payments described in line 8 were made under initial contract reviewed and approved by organization following rebuttable presumption procedure.</a:t>
            </a:r>
          </a:p>
          <a:p>
            <a:r>
              <a:rPr lang="en-US" sz="1600" dirty="0"/>
              <a:t>Rebuttable presumption of reasonableness includes:</a:t>
            </a:r>
          </a:p>
          <a:p>
            <a:pPr lvl="1"/>
            <a:r>
              <a:rPr lang="en-US" sz="1400" dirty="0"/>
              <a:t>Review and approval by independent persons</a:t>
            </a:r>
          </a:p>
          <a:p>
            <a:pPr lvl="1"/>
            <a:r>
              <a:rPr lang="en-US" sz="1400" dirty="0"/>
              <a:t>Comparability data</a:t>
            </a:r>
          </a:p>
          <a:p>
            <a:pPr lvl="1"/>
            <a:r>
              <a:rPr lang="en-US" sz="1400" dirty="0"/>
              <a:t>Contemporaneous substantiation of the deliberation and decision</a:t>
            </a:r>
            <a:endParaRPr lang="en-GB" sz="1400" dirty="0"/>
          </a:p>
        </p:txBody>
      </p:sp>
      <p:pic>
        <p:nvPicPr>
          <p:cNvPr id="10" name="Picture 9">
            <a:extLst>
              <a:ext uri="{FF2B5EF4-FFF2-40B4-BE49-F238E27FC236}">
                <a16:creationId xmlns:a16="http://schemas.microsoft.com/office/drawing/2014/main" id="{8AC4F1FD-C681-4B67-8D52-583BFEF51304}"/>
              </a:ext>
            </a:extLst>
          </p:cNvPr>
          <p:cNvPicPr>
            <a:picLocks noChangeAspect="1"/>
          </p:cNvPicPr>
          <p:nvPr/>
        </p:nvPicPr>
        <p:blipFill>
          <a:blip r:embed="rId5"/>
          <a:stretch>
            <a:fillRect/>
          </a:stretch>
        </p:blipFill>
        <p:spPr>
          <a:xfrm>
            <a:off x="457201" y="1130173"/>
            <a:ext cx="6845299" cy="1011583"/>
          </a:xfrm>
          <a:prstGeom prst="rect">
            <a:avLst/>
          </a:prstGeom>
        </p:spPr>
      </p:pic>
    </p:spTree>
    <p:extLst>
      <p:ext uri="{BB962C8B-B14F-4D97-AF65-F5344CB8AC3E}">
        <p14:creationId xmlns:p14="http://schemas.microsoft.com/office/powerpoint/2010/main" val="2814296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2BF0D75-5D66-4EC2-9941-1F17DCBE53D8}"/>
              </a:ext>
            </a:extLst>
          </p:cNvPr>
          <p:cNvGraphicFramePr>
            <a:graphicFrameLocks noChangeAspect="1"/>
          </p:cNvGraphicFramePr>
          <p:nvPr>
            <p:custDataLst>
              <p:tags r:id="rId1"/>
            </p:custDataLst>
            <p:extLst>
              <p:ext uri="{D42A27DB-BD31-4B8C-83A1-F6EECF244321}">
                <p14:modId xmlns:p14="http://schemas.microsoft.com/office/powerpoint/2010/main" val="4116304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62BF0D75-5D66-4EC2-9941-1F17DCBE53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5FB2C7-7095-452C-9554-E3B52811C18B}"/>
              </a:ext>
            </a:extLst>
          </p:cNvPr>
          <p:cNvSpPr>
            <a:spLocks noGrp="1"/>
          </p:cNvSpPr>
          <p:nvPr>
            <p:ph type="title"/>
          </p:nvPr>
        </p:nvSpPr>
        <p:spPr>
          <a:xfrm>
            <a:off x="457201" y="294200"/>
            <a:ext cx="8229600" cy="590400"/>
          </a:xfrm>
        </p:spPr>
        <p:txBody>
          <a:bodyPr vert="horz"/>
          <a:lstStyle/>
          <a:p>
            <a:r>
              <a:rPr lang="en-US" dirty="0"/>
              <a:t>Polling question 6</a:t>
            </a:r>
          </a:p>
        </p:txBody>
      </p:sp>
      <p:sp>
        <p:nvSpPr>
          <p:cNvPr id="16" name="Rectangle 15">
            <a:extLst>
              <a:ext uri="{FF2B5EF4-FFF2-40B4-BE49-F238E27FC236}">
                <a16:creationId xmlns:a16="http://schemas.microsoft.com/office/drawing/2014/main" id="{4A7FB4FF-2AE2-446A-8440-47E38E7E6923}"/>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7" name="Isosceles Triangle 16">
            <a:extLst>
              <a:ext uri="{FF2B5EF4-FFF2-40B4-BE49-F238E27FC236}">
                <a16:creationId xmlns:a16="http://schemas.microsoft.com/office/drawing/2014/main" id="{3E60EB4B-FF06-42B4-A6A8-C70744235137}"/>
              </a:ext>
            </a:extLst>
          </p:cNvPr>
          <p:cNvSpPr/>
          <p:nvPr/>
        </p:nvSpPr>
        <p:spPr>
          <a:xfrm rot="8547707">
            <a:off x="683895" y="1555317"/>
            <a:ext cx="286784" cy="33698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8" name="Title 1">
            <a:extLst>
              <a:ext uri="{FF2B5EF4-FFF2-40B4-BE49-F238E27FC236}">
                <a16:creationId xmlns:a16="http://schemas.microsoft.com/office/drawing/2014/main" id="{DBE8E02E-C3F8-46A1-885F-A760DFB07D0A}"/>
              </a:ext>
            </a:extLst>
          </p:cNvPr>
          <p:cNvSpPr txBox="1">
            <a:spLocks/>
          </p:cNvSpPr>
          <p:nvPr/>
        </p:nvSpPr>
        <p:spPr>
          <a:xfrm>
            <a:off x="469796" y="1053696"/>
            <a:ext cx="552173" cy="590400"/>
          </a:xfrm>
          <a:prstGeom prst="rect">
            <a:avLst/>
          </a:prstGeom>
        </p:spPr>
        <p:txBody>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Q</a:t>
            </a:r>
          </a:p>
        </p:txBody>
      </p:sp>
      <p:sp>
        <p:nvSpPr>
          <p:cNvPr id="19" name="Title 1">
            <a:extLst>
              <a:ext uri="{FF2B5EF4-FFF2-40B4-BE49-F238E27FC236}">
                <a16:creationId xmlns:a16="http://schemas.microsoft.com/office/drawing/2014/main" id="{8EF1E9D2-482C-4E40-A37E-C5A858C3045C}"/>
              </a:ext>
            </a:extLst>
          </p:cNvPr>
          <p:cNvSpPr txBox="1">
            <a:spLocks/>
          </p:cNvSpPr>
          <p:nvPr/>
        </p:nvSpPr>
        <p:spPr>
          <a:xfrm>
            <a:off x="1532476" y="2075638"/>
            <a:ext cx="7154324" cy="1015663"/>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If the exempt organization is required to complete a Schedule J, then Schedule J should include relevant information for all individuals reported in Part VII.</a:t>
            </a:r>
          </a:p>
        </p:txBody>
      </p:sp>
      <p:sp>
        <p:nvSpPr>
          <p:cNvPr id="20" name="Title 1">
            <a:extLst>
              <a:ext uri="{FF2B5EF4-FFF2-40B4-BE49-F238E27FC236}">
                <a16:creationId xmlns:a16="http://schemas.microsoft.com/office/drawing/2014/main" id="{C84A24AF-921A-467C-BC78-0488267D3FAB}"/>
              </a:ext>
            </a:extLst>
          </p:cNvPr>
          <p:cNvSpPr txBox="1">
            <a:spLocks/>
          </p:cNvSpPr>
          <p:nvPr/>
        </p:nvSpPr>
        <p:spPr>
          <a:xfrm>
            <a:off x="1092201" y="1232524"/>
            <a:ext cx="7599362" cy="353943"/>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Which of the following statements is true?</a:t>
            </a:r>
          </a:p>
        </p:txBody>
      </p:sp>
      <p:sp>
        <p:nvSpPr>
          <p:cNvPr id="21" name="Title 1">
            <a:extLst>
              <a:ext uri="{FF2B5EF4-FFF2-40B4-BE49-F238E27FC236}">
                <a16:creationId xmlns:a16="http://schemas.microsoft.com/office/drawing/2014/main" id="{F17208B1-6FB4-4E8B-A624-DCF2EE8CE750}"/>
              </a:ext>
            </a:extLst>
          </p:cNvPr>
          <p:cNvSpPr txBox="1">
            <a:spLocks/>
          </p:cNvSpPr>
          <p:nvPr/>
        </p:nvSpPr>
        <p:spPr>
          <a:xfrm>
            <a:off x="1532475" y="3274306"/>
            <a:ext cx="7154324" cy="738664"/>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The Schedule J questions should be answered only from the perspective of the filing organization.</a:t>
            </a:r>
          </a:p>
        </p:txBody>
      </p:sp>
      <p:sp>
        <p:nvSpPr>
          <p:cNvPr id="22" name="Title 1">
            <a:extLst>
              <a:ext uri="{FF2B5EF4-FFF2-40B4-BE49-F238E27FC236}">
                <a16:creationId xmlns:a16="http://schemas.microsoft.com/office/drawing/2014/main" id="{96B97170-0690-4D0A-A2DD-2B0B7B52359D}"/>
              </a:ext>
            </a:extLst>
          </p:cNvPr>
          <p:cNvSpPr txBox="1">
            <a:spLocks/>
          </p:cNvSpPr>
          <p:nvPr/>
        </p:nvSpPr>
        <p:spPr>
          <a:xfrm>
            <a:off x="1532475" y="4195975"/>
            <a:ext cx="7154324" cy="1015663"/>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Establishing the rebuttable presumption of reasonableness means that the organization cannot be found to have paid unreasonable compensation.</a:t>
            </a:r>
          </a:p>
        </p:txBody>
      </p:sp>
      <p:sp>
        <p:nvSpPr>
          <p:cNvPr id="23" name="Title 1">
            <a:extLst>
              <a:ext uri="{FF2B5EF4-FFF2-40B4-BE49-F238E27FC236}">
                <a16:creationId xmlns:a16="http://schemas.microsoft.com/office/drawing/2014/main" id="{9FB77EC9-4179-4E39-805B-60737027820E}"/>
              </a:ext>
            </a:extLst>
          </p:cNvPr>
          <p:cNvSpPr txBox="1">
            <a:spLocks/>
          </p:cNvSpPr>
          <p:nvPr/>
        </p:nvSpPr>
        <p:spPr>
          <a:xfrm>
            <a:off x="1532475" y="5394643"/>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None of the above.</a:t>
            </a:r>
          </a:p>
        </p:txBody>
      </p:sp>
      <p:sp>
        <p:nvSpPr>
          <p:cNvPr id="24" name="Oval 23">
            <a:extLst>
              <a:ext uri="{FF2B5EF4-FFF2-40B4-BE49-F238E27FC236}">
                <a16:creationId xmlns:a16="http://schemas.microsoft.com/office/drawing/2014/main" id="{5BB77CE8-D88C-4C08-9244-24B898E75B5D}"/>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5" name="Oval 24">
            <a:extLst>
              <a:ext uri="{FF2B5EF4-FFF2-40B4-BE49-F238E27FC236}">
                <a16:creationId xmlns:a16="http://schemas.microsoft.com/office/drawing/2014/main" id="{6B48BB70-DA5D-420A-935D-A159ECACBA7F}"/>
              </a:ext>
            </a:extLst>
          </p:cNvPr>
          <p:cNvSpPr/>
          <p:nvPr/>
        </p:nvSpPr>
        <p:spPr>
          <a:xfrm>
            <a:off x="1092201" y="42404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6" name="Oval 25">
            <a:extLst>
              <a:ext uri="{FF2B5EF4-FFF2-40B4-BE49-F238E27FC236}">
                <a16:creationId xmlns:a16="http://schemas.microsoft.com/office/drawing/2014/main" id="{D09C2D47-8E32-4C9E-B66E-DDEE40921CA1}"/>
              </a:ext>
            </a:extLst>
          </p:cNvPr>
          <p:cNvSpPr/>
          <p:nvPr/>
        </p:nvSpPr>
        <p:spPr>
          <a:xfrm>
            <a:off x="1092201" y="3325106"/>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7" name="Oval 26">
            <a:extLst>
              <a:ext uri="{FF2B5EF4-FFF2-40B4-BE49-F238E27FC236}">
                <a16:creationId xmlns:a16="http://schemas.microsoft.com/office/drawing/2014/main" id="{35241732-3401-4DCD-8924-090F6B9EA383}"/>
              </a:ext>
            </a:extLst>
          </p:cNvPr>
          <p:cNvSpPr/>
          <p:nvPr/>
        </p:nvSpPr>
        <p:spPr>
          <a:xfrm>
            <a:off x="1092201" y="5447119"/>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Tree>
    <p:extLst>
      <p:ext uri="{BB962C8B-B14F-4D97-AF65-F5344CB8AC3E}">
        <p14:creationId xmlns:p14="http://schemas.microsoft.com/office/powerpoint/2010/main" val="3239428061"/>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3" name="Text Placeholder 12">
            <a:extLst>
              <a:ext uri="{FF2B5EF4-FFF2-40B4-BE49-F238E27FC236}">
                <a16:creationId xmlns:a16="http://schemas.microsoft.com/office/drawing/2014/main" id="{DB37E5C8-6BA4-4DC2-90AB-F13D8D10E84D}"/>
              </a:ext>
            </a:extLst>
          </p:cNvPr>
          <p:cNvSpPr>
            <a:spLocks noGrp="1"/>
          </p:cNvSpPr>
          <p:nvPr>
            <p:ph type="body" sz="quarter" idx="10"/>
          </p:nvPr>
        </p:nvSpPr>
        <p:spPr/>
        <p:txBody>
          <a:bodyPr/>
          <a:lstStyle/>
          <a:p>
            <a:r>
              <a:rPr lang="en-US" dirty="0"/>
              <a:t>Form 990 compensation reporting to avoid automatic excess benefit transactions</a:t>
            </a:r>
            <a:endParaRPr lang="en-IN" dirty="0"/>
          </a:p>
        </p:txBody>
      </p:sp>
    </p:spTree>
    <p:extLst>
      <p:ext uri="{BB962C8B-B14F-4D97-AF65-F5344CB8AC3E}">
        <p14:creationId xmlns:p14="http://schemas.microsoft.com/office/powerpoint/2010/main" val="3641354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E5F5830-E25C-455C-B113-2D43B835D588}"/>
              </a:ext>
            </a:extLst>
          </p:cNvPr>
          <p:cNvGraphicFramePr>
            <a:graphicFrameLocks noChangeAspect="1"/>
          </p:cNvGraphicFramePr>
          <p:nvPr>
            <p:custDataLst>
              <p:tags r:id="rId1"/>
            </p:custDataLst>
            <p:extLst>
              <p:ext uri="{D42A27DB-BD31-4B8C-83A1-F6EECF244321}">
                <p14:modId xmlns:p14="http://schemas.microsoft.com/office/powerpoint/2010/main" val="3004807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Object 12" hidden="1">
                        <a:extLst>
                          <a:ext uri="{FF2B5EF4-FFF2-40B4-BE49-F238E27FC236}">
                            <a16:creationId xmlns:a16="http://schemas.microsoft.com/office/drawing/2014/main" id="{AE5F5830-E25C-455C-B113-2D43B835D5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CC174F-86BD-4345-AE8B-AB890361B906}"/>
              </a:ext>
            </a:extLst>
          </p:cNvPr>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a:t>
            </a:r>
          </a:p>
        </p:txBody>
      </p:sp>
      <p:sp>
        <p:nvSpPr>
          <p:cNvPr id="3" name="Content Placeholder 2">
            <a:extLst>
              <a:ext uri="{FF2B5EF4-FFF2-40B4-BE49-F238E27FC236}">
                <a16:creationId xmlns:a16="http://schemas.microsoft.com/office/drawing/2014/main" id="{1E336076-AA75-49E9-94F9-48718600E0F5}"/>
              </a:ext>
            </a:extLst>
          </p:cNvPr>
          <p:cNvSpPr>
            <a:spLocks noGrp="1"/>
          </p:cNvSpPr>
          <p:nvPr>
            <p:ph idx="1"/>
          </p:nvPr>
        </p:nvSpPr>
        <p:spPr/>
        <p:txBody>
          <a:bodyPr/>
          <a:lstStyle/>
          <a:p>
            <a:r>
              <a:rPr lang="en-US" dirty="0"/>
              <a:t>Individuals reported on a 501(c)(3) or 501(c)(4) Form 990 Part VII may include disqualified persons under the Intermediate Sanctions rules in IRC </a:t>
            </a:r>
            <a:r>
              <a:rPr lang="en-US" altLang="en-US" sz="2000" dirty="0"/>
              <a:t>§4958.</a:t>
            </a:r>
          </a:p>
          <a:p>
            <a:r>
              <a:rPr lang="en-IN" sz="2000" dirty="0"/>
              <a:t>A </a:t>
            </a:r>
            <a:r>
              <a:rPr lang="en-IN" dirty="0"/>
              <a:t>d</a:t>
            </a:r>
            <a:r>
              <a:rPr lang="en-IN" sz="2000" dirty="0"/>
              <a:t>isqualified person is any person who was, at any time during the five-year period ending on the date of the transaction, in a position to exercise substantial influence over the organization’s affairs.</a:t>
            </a:r>
          </a:p>
          <a:p>
            <a:endParaRPr lang="en-US" altLang="en-US" sz="2000" dirty="0"/>
          </a:p>
          <a:p>
            <a:endParaRPr lang="en-US" dirty="0"/>
          </a:p>
          <a:p>
            <a:endParaRPr lang="en-US" dirty="0"/>
          </a:p>
        </p:txBody>
      </p:sp>
      <p:pic>
        <p:nvPicPr>
          <p:cNvPr id="26" name="Picture 25" descr="A picture containing text, person, window, indoor&#10;&#10;Description automatically generated">
            <a:extLst>
              <a:ext uri="{FF2B5EF4-FFF2-40B4-BE49-F238E27FC236}">
                <a16:creationId xmlns:a16="http://schemas.microsoft.com/office/drawing/2014/main" id="{108584A1-5AD0-4398-A85D-0F278906CE3B}"/>
              </a:ext>
            </a:extLst>
          </p:cNvPr>
          <p:cNvPicPr>
            <a:picLocks/>
          </p:cNvPicPr>
          <p:nvPr/>
        </p:nvPicPr>
        <p:blipFill rotWithShape="1">
          <a:blip r:embed="rId5">
            <a:extLst>
              <a:ext uri="{28A0092B-C50C-407E-A947-70E740481C1C}">
                <a14:useLocalDpi xmlns:a14="http://schemas.microsoft.com/office/drawing/2010/main" val="0"/>
              </a:ext>
            </a:extLst>
          </a:blip>
          <a:srcRect t="13333" b="30417"/>
          <a:stretch/>
        </p:blipFill>
        <p:spPr>
          <a:xfrm>
            <a:off x="0" y="3429000"/>
            <a:ext cx="9143999" cy="2666999"/>
          </a:xfrm>
          <a:prstGeom prst="rect">
            <a:avLst/>
          </a:prstGeom>
        </p:spPr>
      </p:pic>
    </p:spTree>
    <p:extLst>
      <p:ext uri="{BB962C8B-B14F-4D97-AF65-F5344CB8AC3E}">
        <p14:creationId xmlns:p14="http://schemas.microsoft.com/office/powerpoint/2010/main" val="2735459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a:t>
            </a:r>
            <a:endParaRPr lang="en-GB" dirty="0"/>
          </a:p>
        </p:txBody>
      </p:sp>
      <p:sp>
        <p:nvSpPr>
          <p:cNvPr id="3" name="Content Placeholder 2"/>
          <p:cNvSpPr>
            <a:spLocks noGrp="1"/>
          </p:cNvSpPr>
          <p:nvPr>
            <p:ph idx="1"/>
          </p:nvPr>
        </p:nvSpPr>
        <p:spPr>
          <a:xfrm>
            <a:off x="457201" y="1137920"/>
            <a:ext cx="8229600" cy="4947920"/>
          </a:xfrm>
        </p:spPr>
        <p:txBody>
          <a:bodyPr/>
          <a:lstStyle/>
          <a:p>
            <a:r>
              <a:rPr lang="en-IN" sz="2000" dirty="0"/>
              <a:t>An excess benefit transaction is a transaction in which the organization receives less value than it gives up</a:t>
            </a:r>
            <a:br>
              <a:rPr lang="en-IN" sz="2000" dirty="0"/>
            </a:br>
            <a:r>
              <a:rPr lang="en-IN" sz="2000" dirty="0"/>
              <a:t>(i.e., non-FMV transactions and excessive compensation).</a:t>
            </a:r>
          </a:p>
          <a:p>
            <a:pPr lvl="1"/>
            <a:r>
              <a:rPr lang="en-IN" sz="1800" dirty="0"/>
              <a:t>Excessive compensation paid to officers, directors or key employees</a:t>
            </a:r>
          </a:p>
          <a:p>
            <a:pPr lvl="1"/>
            <a:r>
              <a:rPr lang="en-IN" sz="1800" dirty="0"/>
              <a:t>Payment of personal expenses and benefits</a:t>
            </a:r>
          </a:p>
          <a:p>
            <a:pPr lvl="1"/>
            <a:r>
              <a:rPr lang="en-IN" sz="1800" dirty="0"/>
              <a:t>Excess of FMV paid for asset acquisitions</a:t>
            </a:r>
          </a:p>
          <a:p>
            <a:pPr lvl="1"/>
            <a:r>
              <a:rPr lang="en-IN" sz="1800" dirty="0"/>
              <a:t>Provision of below-market services, rents, loans, etc.</a:t>
            </a:r>
          </a:p>
          <a:p>
            <a:pPr marL="267320" lvl="1" indent="0">
              <a:buNone/>
            </a:pPr>
            <a:endParaRPr lang="en-GB" sz="1800" dirty="0"/>
          </a:p>
          <a:p>
            <a:r>
              <a:rPr lang="en-US" altLang="en-US" dirty="0"/>
              <a:t>An automatic excess benefit transaction results if the organization provides an economic benefit to a disqualified person and fails to document it as a payment for services.</a:t>
            </a:r>
          </a:p>
          <a:p>
            <a:pPr lvl="1"/>
            <a:endParaRPr lang="en-IN" sz="1800" dirty="0"/>
          </a:p>
        </p:txBody>
      </p:sp>
    </p:spTree>
    <p:extLst>
      <p:ext uri="{BB962C8B-B14F-4D97-AF65-F5344CB8AC3E}">
        <p14:creationId xmlns:p14="http://schemas.microsoft.com/office/powerpoint/2010/main" val="2819732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a:lstStyle/>
          <a:p>
            <a:r>
              <a:rPr lang="en-US" dirty="0"/>
              <a:t>Form 990 compensation reporting to avoid automatic excess benefit transactions</a:t>
            </a:r>
            <a:endParaRPr lang="en-GB" dirty="0"/>
          </a:p>
        </p:txBody>
      </p:sp>
      <p:sp>
        <p:nvSpPr>
          <p:cNvPr id="3" name="Content Placeholder 2"/>
          <p:cNvSpPr>
            <a:spLocks noGrp="1"/>
          </p:cNvSpPr>
          <p:nvPr>
            <p:ph idx="1"/>
          </p:nvPr>
        </p:nvSpPr>
        <p:spPr/>
        <p:txBody>
          <a:bodyPr/>
          <a:lstStyle/>
          <a:p>
            <a:r>
              <a:rPr lang="en-US" altLang="en-US" dirty="0"/>
              <a:t>Consequences of an automatic excess benefit transaction include: </a:t>
            </a:r>
          </a:p>
          <a:p>
            <a:pPr lvl="1"/>
            <a:endParaRPr lang="en-IN" dirty="0"/>
          </a:p>
          <a:p>
            <a:pPr lvl="1"/>
            <a:r>
              <a:rPr lang="en-US" altLang="en-US" dirty="0"/>
              <a:t>Self-report the initial excise tax = 25% of excess benefit</a:t>
            </a:r>
          </a:p>
          <a:p>
            <a:pPr lvl="1"/>
            <a:r>
              <a:rPr lang="en-US" altLang="en-US" dirty="0"/>
              <a:t>Second-tier 200% excise tax imposed if the transaction is not corrected in a timely manner</a:t>
            </a:r>
          </a:p>
          <a:p>
            <a:pPr lvl="1"/>
            <a:r>
              <a:rPr lang="en-US" altLang="en-US" dirty="0"/>
              <a:t>In willful cases, 10% excise tax (capped at $20,000 per transaction) imposed on any organization manager who knowingly approves the transaction</a:t>
            </a:r>
          </a:p>
          <a:p>
            <a:pPr lvl="2"/>
            <a:r>
              <a:rPr lang="en-US" altLang="en-US" dirty="0"/>
              <a:t>“Organization manager” is defined as an officer, director or trustee of the organization (or any individual with similar powers or responsibilities).</a:t>
            </a:r>
          </a:p>
          <a:p>
            <a:endParaRPr lang="en-US" altLang="en-US" dirty="0"/>
          </a:p>
          <a:p>
            <a:pPr lvl="1"/>
            <a:endParaRPr lang="en-IN" dirty="0"/>
          </a:p>
        </p:txBody>
      </p:sp>
    </p:spTree>
    <p:extLst>
      <p:ext uri="{BB962C8B-B14F-4D97-AF65-F5344CB8AC3E}">
        <p14:creationId xmlns:p14="http://schemas.microsoft.com/office/powerpoint/2010/main" val="2772712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a:t>
            </a:r>
            <a:endParaRPr lang="en-GB" dirty="0"/>
          </a:p>
        </p:txBody>
      </p:sp>
      <p:sp>
        <p:nvSpPr>
          <p:cNvPr id="3" name="Content Placeholder 2"/>
          <p:cNvSpPr>
            <a:spLocks noGrp="1"/>
          </p:cNvSpPr>
          <p:nvPr>
            <p:ph idx="1"/>
          </p:nvPr>
        </p:nvSpPr>
        <p:spPr>
          <a:xfrm>
            <a:off x="457201" y="1137920"/>
            <a:ext cx="8229600" cy="4947920"/>
          </a:xfrm>
        </p:spPr>
        <p:txBody>
          <a:bodyPr/>
          <a:lstStyle/>
          <a:p>
            <a:r>
              <a:rPr lang="en-US" altLang="en-US" sz="2000" dirty="0"/>
              <a:t>To avoid having an automatic excess benefit transaction, the organization must clearly indicate its intent to provide an economic benefit as compensation for services by providing written substantiation to that effect.</a:t>
            </a:r>
          </a:p>
          <a:p>
            <a:r>
              <a:rPr lang="en-US" altLang="en-US" sz="2000" dirty="0"/>
              <a:t>Written substantiation can include any of the following:</a:t>
            </a:r>
          </a:p>
          <a:p>
            <a:pPr lvl="1"/>
            <a:r>
              <a:rPr lang="en-US" altLang="en-US" sz="1800" dirty="0"/>
              <a:t>Documenting the benefit in a written employment contract executed and approved on or before the date on which the benefit is provided</a:t>
            </a:r>
          </a:p>
          <a:p>
            <a:pPr lvl="1"/>
            <a:r>
              <a:rPr lang="en-US" altLang="en-US" sz="1800" dirty="0"/>
              <a:t>Documenting the governing body approved the benefit before it was paid</a:t>
            </a:r>
          </a:p>
          <a:p>
            <a:pPr lvl="1"/>
            <a:r>
              <a:rPr lang="en-US" altLang="en-US" sz="1800" dirty="0"/>
              <a:t>Reporting the benefit as compensation on Form W-2 (for disqualified persons who are employees), Form 1099-NEC (for disqualified persons who are not employees) or the organization’s Form 990 </a:t>
            </a:r>
          </a:p>
          <a:p>
            <a:pPr lvl="1"/>
            <a:r>
              <a:rPr lang="en-US" altLang="en-US" sz="1800" dirty="0"/>
              <a:t>Having the disqualified person report the benefit as income on their income tax return</a:t>
            </a:r>
          </a:p>
          <a:p>
            <a:pPr lvl="1"/>
            <a:endParaRPr lang="en-IN" sz="1800" dirty="0"/>
          </a:p>
        </p:txBody>
      </p:sp>
    </p:spTree>
    <p:extLst>
      <p:ext uri="{BB962C8B-B14F-4D97-AF65-F5344CB8AC3E}">
        <p14:creationId xmlns:p14="http://schemas.microsoft.com/office/powerpoint/2010/main" val="4032986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a:t>
            </a:r>
            <a:endParaRPr lang="en-GB" dirty="0"/>
          </a:p>
        </p:txBody>
      </p:sp>
      <p:sp>
        <p:nvSpPr>
          <p:cNvPr id="3" name="Content Placeholder 2"/>
          <p:cNvSpPr>
            <a:spLocks noGrp="1"/>
          </p:cNvSpPr>
          <p:nvPr>
            <p:ph idx="1"/>
          </p:nvPr>
        </p:nvSpPr>
        <p:spPr>
          <a:xfrm>
            <a:off x="457201" y="1137920"/>
            <a:ext cx="8229600" cy="4947920"/>
          </a:xfrm>
        </p:spPr>
        <p:txBody>
          <a:bodyPr/>
          <a:lstStyle/>
          <a:p>
            <a:r>
              <a:rPr lang="en-US" altLang="en-US" sz="2000" dirty="0"/>
              <a:t>Form 990 additional disclosures for excess benefit transactions</a:t>
            </a:r>
          </a:p>
          <a:p>
            <a:r>
              <a:rPr lang="en-IN" sz="2000" dirty="0"/>
              <a:t>Part IV, Line 25a</a:t>
            </a:r>
          </a:p>
          <a:p>
            <a:pPr lvl="1"/>
            <a:r>
              <a:rPr lang="en-IN" sz="1800" dirty="0"/>
              <a:t>Asks whether the filing organization engaged in an excess benefit transaction with a disqualified person during the year</a:t>
            </a:r>
          </a:p>
          <a:p>
            <a:pPr lvl="1"/>
            <a:r>
              <a:rPr lang="en-IN" dirty="0"/>
              <a:t>A “yes” answer requires completion of Schedule L, Part I to report the transaction</a:t>
            </a:r>
            <a:endParaRPr lang="en-IN" sz="1800" dirty="0"/>
          </a:p>
          <a:p>
            <a:pPr marL="267320" lvl="1" indent="0">
              <a:buNone/>
            </a:pPr>
            <a:endParaRPr lang="en-US" sz="1800" dirty="0"/>
          </a:p>
          <a:p>
            <a:endParaRPr lang="en-US" altLang="en-US" sz="1800" dirty="0"/>
          </a:p>
          <a:p>
            <a:pPr lvl="1"/>
            <a:endParaRPr lang="en-IN" sz="1800" dirty="0"/>
          </a:p>
        </p:txBody>
      </p:sp>
    </p:spTree>
    <p:extLst>
      <p:ext uri="{BB962C8B-B14F-4D97-AF65-F5344CB8AC3E}">
        <p14:creationId xmlns:p14="http://schemas.microsoft.com/office/powerpoint/2010/main" val="3946554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a:t>
            </a:r>
            <a:endParaRPr lang="en-GB" dirty="0"/>
          </a:p>
        </p:txBody>
      </p:sp>
      <p:sp>
        <p:nvSpPr>
          <p:cNvPr id="3" name="Content Placeholder 2"/>
          <p:cNvSpPr>
            <a:spLocks noGrp="1"/>
          </p:cNvSpPr>
          <p:nvPr>
            <p:ph idx="1"/>
          </p:nvPr>
        </p:nvSpPr>
        <p:spPr>
          <a:xfrm>
            <a:off x="457201" y="1137920"/>
            <a:ext cx="8229600" cy="4947920"/>
          </a:xfrm>
        </p:spPr>
        <p:txBody>
          <a:bodyPr/>
          <a:lstStyle/>
          <a:p>
            <a:r>
              <a:rPr lang="en-IN" sz="2000" dirty="0"/>
              <a:t>Part VI, Line 15</a:t>
            </a:r>
          </a:p>
          <a:p>
            <a:pPr lvl="1"/>
            <a:r>
              <a:rPr lang="en-IN" sz="1800" dirty="0"/>
              <a:t>Asks questions to indicate whether the filing organization established</a:t>
            </a:r>
            <a:br>
              <a:rPr lang="en-IN" sz="1800" dirty="0"/>
            </a:br>
            <a:r>
              <a:rPr lang="en-IN" sz="1800" dirty="0"/>
              <a:t>the rebuttable presumption regarding the compensation of its CEO, executive director, or top management official and its other officers or key employees</a:t>
            </a:r>
          </a:p>
          <a:p>
            <a:r>
              <a:rPr lang="en-IN" dirty="0"/>
              <a:t>An automatic excess benefit transaction complicates a claim that the rebuttable presumption should be invoked.</a:t>
            </a:r>
          </a:p>
          <a:p>
            <a:pPr lvl="1"/>
            <a:r>
              <a:rPr lang="en-IN" dirty="0"/>
              <a:t>Appropriate documentation, one of the three elements needed to claim the presumption, includes records noting: </a:t>
            </a:r>
          </a:p>
          <a:p>
            <a:pPr lvl="2">
              <a:spcBef>
                <a:spcPts val="400"/>
              </a:spcBef>
            </a:pPr>
            <a:r>
              <a:rPr lang="en-IN" sz="1400" dirty="0"/>
              <a:t>The terms of the compensation that was approved and the date it was approved</a:t>
            </a:r>
          </a:p>
          <a:p>
            <a:pPr lvl="2">
              <a:spcBef>
                <a:spcPts val="400"/>
              </a:spcBef>
            </a:pPr>
            <a:r>
              <a:rPr lang="en-IN" sz="1400" dirty="0"/>
              <a:t>The members of the governing body who were present during the debate on the compensation arrangement that was approved and those who voted on it</a:t>
            </a:r>
          </a:p>
          <a:p>
            <a:pPr lvl="2"/>
            <a:endParaRPr lang="en-IN" dirty="0"/>
          </a:p>
          <a:p>
            <a:pPr marL="267320" lvl="1" indent="0">
              <a:buNone/>
            </a:pPr>
            <a:endParaRPr lang="en-US" sz="1800" dirty="0"/>
          </a:p>
          <a:p>
            <a:endParaRPr lang="en-US" altLang="en-US" sz="1800" dirty="0"/>
          </a:p>
          <a:p>
            <a:pPr lvl="1"/>
            <a:endParaRPr lang="en-IN" sz="1800" dirty="0"/>
          </a:p>
        </p:txBody>
      </p:sp>
    </p:spTree>
    <p:extLst>
      <p:ext uri="{BB962C8B-B14F-4D97-AF65-F5344CB8AC3E}">
        <p14:creationId xmlns:p14="http://schemas.microsoft.com/office/powerpoint/2010/main" val="3626156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defTabSz="685434"/>
            <a:endParaRPr lang="en-IN" sz="1799" dirty="0">
              <a:solidFill>
                <a:srgbClr val="2E2E38"/>
              </a:solidFill>
              <a:latin typeface="EYInterstate Light" panose="02000506000000020004" pitchFamily="2" charset="0"/>
              <a:cs typeface="Arial" panose="020B0604020202020204" pitchFamily="34" charset="0"/>
              <a:sym typeface="EYInterstate Light" panose="02000506000000020004" pitchFamily="2" charset="0"/>
            </a:endParaRPr>
          </a:p>
        </p:txBody>
      </p:sp>
      <p:sp>
        <p:nvSpPr>
          <p:cNvPr id="11" name="Text Placeholder 10">
            <a:extLst>
              <a:ext uri="{FF2B5EF4-FFF2-40B4-BE49-F238E27FC236}">
                <a16:creationId xmlns:a16="http://schemas.microsoft.com/office/drawing/2014/main" id="{E0189857-0106-4CF8-892E-1882EAEEC7B5}"/>
              </a:ext>
            </a:extLst>
          </p:cNvPr>
          <p:cNvSpPr>
            <a:spLocks noGrp="1"/>
          </p:cNvSpPr>
          <p:nvPr>
            <p:ph type="body" sz="quarter" idx="10"/>
          </p:nvPr>
        </p:nvSpPr>
        <p:spPr/>
        <p:txBody>
          <a:bodyPr/>
          <a:lstStyle/>
          <a:p>
            <a:r>
              <a:rPr lang="en-IN" dirty="0"/>
              <a:t>Remote worker tax and other considerations</a:t>
            </a:r>
          </a:p>
        </p:txBody>
      </p:sp>
    </p:spTree>
    <p:extLst>
      <p:ext uri="{BB962C8B-B14F-4D97-AF65-F5344CB8AC3E}">
        <p14:creationId xmlns:p14="http://schemas.microsoft.com/office/powerpoint/2010/main" val="38133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722964-A687-4169-A625-2846AB93D5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4E722964-A687-4169-A625-2846AB93D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7ECD9432-B0D2-4251-B367-AF2DB68BA7C9}"/>
              </a:ext>
            </a:extLst>
          </p:cNvPr>
          <p:cNvSpPr>
            <a:spLocks noGrp="1"/>
          </p:cNvSpPr>
          <p:nvPr>
            <p:ph type="body" sz="quarter" idx="10"/>
          </p:nvPr>
        </p:nvSpPr>
        <p:spPr>
          <a:xfrm>
            <a:off x="454963" y="1137022"/>
            <a:ext cx="4392808" cy="1202318"/>
          </a:xfrm>
        </p:spPr>
        <p:txBody>
          <a:bodyPr/>
          <a:lstStyle/>
          <a:p>
            <a:r>
              <a:rPr lang="en-IN" dirty="0"/>
              <a:t>Section 4960 update</a:t>
            </a:r>
          </a:p>
        </p:txBody>
      </p:sp>
    </p:spTree>
    <p:extLst>
      <p:ext uri="{BB962C8B-B14F-4D97-AF65-F5344CB8AC3E}">
        <p14:creationId xmlns:p14="http://schemas.microsoft.com/office/powerpoint/2010/main" val="823946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DAFF8D-EEB0-4E33-94CC-35E984D414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E9DAFF8D-EEB0-4E33-94CC-35E984D414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0" name="Oval 79">
            <a:extLst>
              <a:ext uri="{FF2B5EF4-FFF2-40B4-BE49-F238E27FC236}">
                <a16:creationId xmlns:a16="http://schemas.microsoft.com/office/drawing/2014/main" id="{55FA9109-69C7-4320-8B71-C76DA6806D60}"/>
              </a:ext>
            </a:extLst>
          </p:cNvPr>
          <p:cNvSpPr/>
          <p:nvPr/>
        </p:nvSpPr>
        <p:spPr>
          <a:xfrm>
            <a:off x="3387427" y="2330010"/>
            <a:ext cx="2467772" cy="2467772"/>
          </a:xfrm>
          <a:prstGeom prst="ellipse">
            <a:avLst/>
          </a:prstGeom>
          <a:blipFill dpi="0" rotWithShape="1">
            <a:blip r:embed="rId5" cstate="screen">
              <a:alphaModFix amt="50000"/>
              <a:extLst>
                <a:ext uri="{28A0092B-C50C-407E-A947-70E740481C1C}">
                  <a14:useLocalDpi xmlns:a14="http://schemas.microsoft.com/office/drawing/2010/main"/>
                </a:ext>
              </a:extLst>
            </a:blip>
            <a:srcRect/>
            <a:stretch>
              <a:fillRect l="-3728" t="-22" r="-3728" b="-22"/>
            </a:stretch>
          </a:blipFill>
          <a:ln w="57150" cap="flat" cmpd="sng" algn="ctr">
            <a:noFill/>
            <a:prstDash val="solid"/>
          </a:ln>
          <a:effectLst/>
        </p:spPr>
        <p:txBody>
          <a:bodyPr rtlCol="0" anchor="t" anchorCtr="0"/>
          <a:lstStyle/>
          <a:p>
            <a:pPr algn="ctr" defTabSz="685115">
              <a:defRPr/>
            </a:pPr>
            <a:endParaRPr lang="en-IN" sz="1200" kern="0" dirty="0">
              <a:solidFill>
                <a:schemeClr val="bg1"/>
              </a:solidFill>
              <a:latin typeface="+mj-lt"/>
            </a:endParaRPr>
          </a:p>
        </p:txBody>
      </p:sp>
      <p:sp>
        <p:nvSpPr>
          <p:cNvPr id="90" name="Freeform: Shape 89">
            <a:extLst>
              <a:ext uri="{FF2B5EF4-FFF2-40B4-BE49-F238E27FC236}">
                <a16:creationId xmlns:a16="http://schemas.microsoft.com/office/drawing/2014/main" id="{91C22CE5-DF47-4D35-B9BF-B49D522F6230}"/>
              </a:ext>
            </a:extLst>
          </p:cNvPr>
          <p:cNvSpPr>
            <a:spLocks/>
          </p:cNvSpPr>
          <p:nvPr/>
        </p:nvSpPr>
        <p:spPr>
          <a:xfrm>
            <a:off x="2802544" y="1745128"/>
            <a:ext cx="3637538" cy="3637537"/>
          </a:xfrm>
          <a:custGeom>
            <a:avLst/>
            <a:gdLst>
              <a:gd name="connsiteX0" fmla="*/ 0 w 2686459"/>
              <a:gd name="connsiteY0" fmla="*/ 1343230 h 2686459"/>
              <a:gd name="connsiteX1" fmla="*/ 1343230 w 2686459"/>
              <a:gd name="connsiteY1" fmla="*/ 0 h 2686459"/>
              <a:gd name="connsiteX2" fmla="*/ 2686460 w 2686459"/>
              <a:gd name="connsiteY2" fmla="*/ 1343230 h 2686459"/>
              <a:gd name="connsiteX3" fmla="*/ 1343230 w 2686459"/>
              <a:gd name="connsiteY3" fmla="*/ 2686460 h 2686459"/>
              <a:gd name="connsiteX4" fmla="*/ 0 w 2686459"/>
              <a:gd name="connsiteY4" fmla="*/ 1343230 h 268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459" h="2686459">
                <a:moveTo>
                  <a:pt x="0" y="1343230"/>
                </a:moveTo>
                <a:cubicBezTo>
                  <a:pt x="0" y="601385"/>
                  <a:pt x="601385" y="0"/>
                  <a:pt x="1343230" y="0"/>
                </a:cubicBezTo>
                <a:cubicBezTo>
                  <a:pt x="2085075" y="0"/>
                  <a:pt x="2686460" y="601385"/>
                  <a:pt x="2686460" y="1343230"/>
                </a:cubicBezTo>
                <a:cubicBezTo>
                  <a:pt x="2686460" y="2085075"/>
                  <a:pt x="2085075" y="2686460"/>
                  <a:pt x="1343230" y="2686460"/>
                </a:cubicBezTo>
                <a:cubicBezTo>
                  <a:pt x="601385" y="2686460"/>
                  <a:pt x="0" y="2085075"/>
                  <a:pt x="0" y="1343230"/>
                </a:cubicBezTo>
                <a:close/>
              </a:path>
            </a:pathLst>
          </a:custGeom>
          <a:noFill/>
          <a:ln w="19050" cap="flat" cmpd="sng" algn="ctr">
            <a:solidFill>
              <a:srgbClr val="747480"/>
            </a:solidFill>
            <a:prstDash val="dash"/>
          </a:ln>
          <a:effectLst/>
        </p:spPr>
        <p:txBody>
          <a:bodyPr spcFirstLastPara="0" vert="horz" wrap="square" lIns="204456" tIns="204456" rIns="204456" bIns="204456" numCol="1" spcCol="1270" anchor="ctr" anchorCtr="0">
            <a:noAutofit/>
          </a:bodyPr>
          <a:lstStyle/>
          <a:p>
            <a:pPr algn="ctr" defTabSz="1998066">
              <a:defRPr/>
            </a:pPr>
            <a:endParaRPr lang="en-US" sz="1200" kern="0" dirty="0">
              <a:solidFill>
                <a:schemeClr val="bg1"/>
              </a:solidFill>
              <a:latin typeface="+mj-lt"/>
            </a:endParaRPr>
          </a:p>
        </p:txBody>
      </p:sp>
      <p:sp>
        <p:nvSpPr>
          <p:cNvPr id="91" name="Oval 90">
            <a:extLst>
              <a:ext uri="{FF2B5EF4-FFF2-40B4-BE49-F238E27FC236}">
                <a16:creationId xmlns:a16="http://schemas.microsoft.com/office/drawing/2014/main" id="{6D9000AE-6D72-42E1-8F39-4CE3AC8B9F6B}"/>
              </a:ext>
            </a:extLst>
          </p:cNvPr>
          <p:cNvSpPr/>
          <p:nvPr/>
        </p:nvSpPr>
        <p:spPr>
          <a:xfrm>
            <a:off x="4598642" y="1675507"/>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2" name="Oval 91">
            <a:extLst>
              <a:ext uri="{FF2B5EF4-FFF2-40B4-BE49-F238E27FC236}">
                <a16:creationId xmlns:a16="http://schemas.microsoft.com/office/drawing/2014/main" id="{D9EA5B5E-3F8D-4C9B-A871-0E9210A2C1E0}"/>
              </a:ext>
            </a:extLst>
          </p:cNvPr>
          <p:cNvSpPr/>
          <p:nvPr/>
        </p:nvSpPr>
        <p:spPr>
          <a:xfrm>
            <a:off x="6072827" y="2487082"/>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3" name="Oval 92">
            <a:extLst>
              <a:ext uri="{FF2B5EF4-FFF2-40B4-BE49-F238E27FC236}">
                <a16:creationId xmlns:a16="http://schemas.microsoft.com/office/drawing/2014/main" id="{6A43E309-654A-407D-8126-FE7A2367B3FA}"/>
              </a:ext>
            </a:extLst>
          </p:cNvPr>
          <p:cNvSpPr/>
          <p:nvPr/>
        </p:nvSpPr>
        <p:spPr>
          <a:xfrm>
            <a:off x="6249569" y="4182382"/>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4" name="Oval 93">
            <a:extLst>
              <a:ext uri="{FF2B5EF4-FFF2-40B4-BE49-F238E27FC236}">
                <a16:creationId xmlns:a16="http://schemas.microsoft.com/office/drawing/2014/main" id="{28B32401-46CA-4659-A53F-4E7A582139E5}"/>
              </a:ext>
            </a:extLst>
          </p:cNvPr>
          <p:cNvSpPr/>
          <p:nvPr/>
        </p:nvSpPr>
        <p:spPr>
          <a:xfrm>
            <a:off x="5115666" y="5219296"/>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5" name="Oval 94">
            <a:extLst>
              <a:ext uri="{FF2B5EF4-FFF2-40B4-BE49-F238E27FC236}">
                <a16:creationId xmlns:a16="http://schemas.microsoft.com/office/drawing/2014/main" id="{7A98B905-BEEE-4D26-8B81-0094E8F87E53}"/>
              </a:ext>
            </a:extLst>
          </p:cNvPr>
          <p:cNvSpPr/>
          <p:nvPr/>
        </p:nvSpPr>
        <p:spPr>
          <a:xfrm>
            <a:off x="3549967" y="5005775"/>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6" name="Oval 95">
            <a:extLst>
              <a:ext uri="{FF2B5EF4-FFF2-40B4-BE49-F238E27FC236}">
                <a16:creationId xmlns:a16="http://schemas.microsoft.com/office/drawing/2014/main" id="{122CC771-F1D9-422C-9BFF-1DDA20F26CA7}"/>
              </a:ext>
            </a:extLst>
          </p:cNvPr>
          <p:cNvSpPr/>
          <p:nvPr/>
        </p:nvSpPr>
        <p:spPr>
          <a:xfrm>
            <a:off x="2744992" y="3683131"/>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7" name="Oval 96">
            <a:extLst>
              <a:ext uri="{FF2B5EF4-FFF2-40B4-BE49-F238E27FC236}">
                <a16:creationId xmlns:a16="http://schemas.microsoft.com/office/drawing/2014/main" id="{AA92064A-9DD3-47C6-AF24-BF9DD7B56793}"/>
              </a:ext>
            </a:extLst>
          </p:cNvPr>
          <p:cNvSpPr/>
          <p:nvPr/>
        </p:nvSpPr>
        <p:spPr>
          <a:xfrm>
            <a:off x="3141554" y="2349617"/>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79" name="Oval 78">
            <a:extLst>
              <a:ext uri="{FF2B5EF4-FFF2-40B4-BE49-F238E27FC236}">
                <a16:creationId xmlns:a16="http://schemas.microsoft.com/office/drawing/2014/main" id="{EA0131AC-498B-4DBA-A7A9-FF796C4E1864}"/>
              </a:ext>
            </a:extLst>
          </p:cNvPr>
          <p:cNvSpPr/>
          <p:nvPr/>
        </p:nvSpPr>
        <p:spPr>
          <a:xfrm>
            <a:off x="5308895" y="1692702"/>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2</a:t>
            </a:r>
          </a:p>
        </p:txBody>
      </p:sp>
      <p:sp>
        <p:nvSpPr>
          <p:cNvPr id="81" name="Oval 80">
            <a:extLst>
              <a:ext uri="{FF2B5EF4-FFF2-40B4-BE49-F238E27FC236}">
                <a16:creationId xmlns:a16="http://schemas.microsoft.com/office/drawing/2014/main" id="{3C8D3860-A1D0-4961-A8B8-B75D79C0666B}"/>
              </a:ext>
            </a:extLst>
          </p:cNvPr>
          <p:cNvSpPr/>
          <p:nvPr/>
        </p:nvSpPr>
        <p:spPr>
          <a:xfrm>
            <a:off x="3596354" y="1638861"/>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1</a:t>
            </a:r>
          </a:p>
        </p:txBody>
      </p:sp>
      <p:sp>
        <p:nvSpPr>
          <p:cNvPr id="83" name="Rectangle 82">
            <a:extLst>
              <a:ext uri="{FF2B5EF4-FFF2-40B4-BE49-F238E27FC236}">
                <a16:creationId xmlns:a16="http://schemas.microsoft.com/office/drawing/2014/main" id="{D7C9EAB1-1097-40A1-B1D8-63A43202B2A0}"/>
              </a:ext>
            </a:extLst>
          </p:cNvPr>
          <p:cNvSpPr/>
          <p:nvPr/>
        </p:nvSpPr>
        <p:spPr>
          <a:xfrm>
            <a:off x="3639489" y="2487081"/>
            <a:ext cx="2021994" cy="1843639"/>
          </a:xfrm>
          <a:prstGeom prst="rect">
            <a:avLst/>
          </a:prstGeom>
          <a:ln w="57150">
            <a:noFill/>
          </a:ln>
        </p:spPr>
        <p:txBody>
          <a:bodyPr wrap="square">
            <a:prstTxWarp prst="textArchUp">
              <a:avLst/>
            </a:prstTxWarp>
            <a:spAutoFit/>
          </a:bodyPr>
          <a:lstStyle/>
          <a:p>
            <a:pPr algn="ctr" defTabSz="685115">
              <a:defRPr/>
            </a:pPr>
            <a:endParaRPr lang="en-US" sz="1200" kern="0" dirty="0">
              <a:solidFill>
                <a:schemeClr val="bg1"/>
              </a:solidFill>
              <a:latin typeface="+mj-lt"/>
            </a:endParaRPr>
          </a:p>
        </p:txBody>
      </p:sp>
      <p:sp>
        <p:nvSpPr>
          <p:cNvPr id="84" name="Rectangle 83">
            <a:extLst>
              <a:ext uri="{FF2B5EF4-FFF2-40B4-BE49-F238E27FC236}">
                <a16:creationId xmlns:a16="http://schemas.microsoft.com/office/drawing/2014/main" id="{DFC46267-C532-436F-92CE-1C4B9F6F56EC}"/>
              </a:ext>
            </a:extLst>
          </p:cNvPr>
          <p:cNvSpPr/>
          <p:nvPr/>
        </p:nvSpPr>
        <p:spPr>
          <a:xfrm>
            <a:off x="3687079" y="2982703"/>
            <a:ext cx="1870180" cy="1550604"/>
          </a:xfrm>
          <a:prstGeom prst="rect">
            <a:avLst/>
          </a:prstGeom>
          <a:ln w="57150">
            <a:noFill/>
          </a:ln>
        </p:spPr>
        <p:txBody>
          <a:bodyPr wrap="square">
            <a:prstTxWarp prst="textArchDown">
              <a:avLst/>
            </a:prstTxWarp>
            <a:spAutoFit/>
          </a:bodyPr>
          <a:lstStyle/>
          <a:p>
            <a:pPr algn="ctr" defTabSz="685115">
              <a:defRPr/>
            </a:pPr>
            <a:endParaRPr lang="en-US" sz="1200" kern="0" dirty="0">
              <a:solidFill>
                <a:schemeClr val="bg1"/>
              </a:solidFill>
              <a:latin typeface="+mj-lt"/>
            </a:endParaRPr>
          </a:p>
        </p:txBody>
      </p:sp>
      <p:sp>
        <p:nvSpPr>
          <p:cNvPr id="85" name="Oval 84">
            <a:extLst>
              <a:ext uri="{FF2B5EF4-FFF2-40B4-BE49-F238E27FC236}">
                <a16:creationId xmlns:a16="http://schemas.microsoft.com/office/drawing/2014/main" id="{A15E43EE-3D44-4AAA-A5C2-47895D218B56}"/>
              </a:ext>
            </a:extLst>
          </p:cNvPr>
          <p:cNvSpPr/>
          <p:nvPr/>
        </p:nvSpPr>
        <p:spPr>
          <a:xfrm>
            <a:off x="6146119" y="3085214"/>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3</a:t>
            </a:r>
          </a:p>
        </p:txBody>
      </p:sp>
      <p:sp>
        <p:nvSpPr>
          <p:cNvPr id="86" name="Oval 85">
            <a:extLst>
              <a:ext uri="{FF2B5EF4-FFF2-40B4-BE49-F238E27FC236}">
                <a16:creationId xmlns:a16="http://schemas.microsoft.com/office/drawing/2014/main" id="{8880EC4D-117D-431D-B919-3722A57AE2F6}"/>
              </a:ext>
            </a:extLst>
          </p:cNvPr>
          <p:cNvSpPr/>
          <p:nvPr/>
        </p:nvSpPr>
        <p:spPr>
          <a:xfrm>
            <a:off x="2557892" y="2730579"/>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7</a:t>
            </a:r>
          </a:p>
        </p:txBody>
      </p:sp>
      <p:sp>
        <p:nvSpPr>
          <p:cNvPr id="87" name="Oval 86">
            <a:extLst>
              <a:ext uri="{FF2B5EF4-FFF2-40B4-BE49-F238E27FC236}">
                <a16:creationId xmlns:a16="http://schemas.microsoft.com/office/drawing/2014/main" id="{1092B757-6B23-447B-9ECC-E7E9D4317FD7}"/>
              </a:ext>
            </a:extLst>
          </p:cNvPr>
          <p:cNvSpPr/>
          <p:nvPr/>
        </p:nvSpPr>
        <p:spPr>
          <a:xfrm>
            <a:off x="2744379" y="4133288"/>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6</a:t>
            </a:r>
          </a:p>
        </p:txBody>
      </p:sp>
      <p:sp>
        <p:nvSpPr>
          <p:cNvPr id="88" name="Oval 87">
            <a:extLst>
              <a:ext uri="{FF2B5EF4-FFF2-40B4-BE49-F238E27FC236}">
                <a16:creationId xmlns:a16="http://schemas.microsoft.com/office/drawing/2014/main" id="{4A04687D-1470-408D-8EA2-357ADE431ED7}"/>
              </a:ext>
            </a:extLst>
          </p:cNvPr>
          <p:cNvSpPr/>
          <p:nvPr/>
        </p:nvSpPr>
        <p:spPr>
          <a:xfrm>
            <a:off x="5548159" y="4615084"/>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4</a:t>
            </a:r>
          </a:p>
        </p:txBody>
      </p:sp>
      <p:sp>
        <p:nvSpPr>
          <p:cNvPr id="89" name="Oval 88">
            <a:extLst>
              <a:ext uri="{FF2B5EF4-FFF2-40B4-BE49-F238E27FC236}">
                <a16:creationId xmlns:a16="http://schemas.microsoft.com/office/drawing/2014/main" id="{5CB0C7C6-DFD7-44FF-A907-D41C5496056D}"/>
              </a:ext>
            </a:extLst>
          </p:cNvPr>
          <p:cNvSpPr/>
          <p:nvPr/>
        </p:nvSpPr>
        <p:spPr>
          <a:xfrm>
            <a:off x="4106009" y="5047499"/>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5</a:t>
            </a:r>
          </a:p>
        </p:txBody>
      </p:sp>
      <p:sp>
        <p:nvSpPr>
          <p:cNvPr id="82" name="Rectangle 81">
            <a:extLst>
              <a:ext uri="{FF2B5EF4-FFF2-40B4-BE49-F238E27FC236}">
                <a16:creationId xmlns:a16="http://schemas.microsoft.com/office/drawing/2014/main" id="{9EB5FD62-9925-4073-B97F-AD81A8B0411F}"/>
              </a:ext>
            </a:extLst>
          </p:cNvPr>
          <p:cNvSpPr/>
          <p:nvPr/>
        </p:nvSpPr>
        <p:spPr>
          <a:xfrm>
            <a:off x="3656429" y="3148398"/>
            <a:ext cx="1929769" cy="830997"/>
          </a:xfrm>
          <a:prstGeom prst="rect">
            <a:avLst/>
          </a:prstGeom>
          <a:ln w="57150">
            <a:noFill/>
          </a:ln>
        </p:spPr>
        <p:txBody>
          <a:bodyPr wrap="square">
            <a:spAutoFit/>
          </a:bodyPr>
          <a:lstStyle/>
          <a:p>
            <a:pPr algn="ctr" defTabSz="685115">
              <a:defRPr/>
            </a:pPr>
            <a:r>
              <a:rPr lang="en-US" sz="1600" b="1" kern="0" dirty="0">
                <a:solidFill>
                  <a:schemeClr val="bg1"/>
                </a:solidFill>
                <a:latin typeface="+mj-lt"/>
                <a:cs typeface="Arial" panose="020B0604020202020204" pitchFamily="34" charset="0"/>
              </a:rPr>
              <a:t>Remote worker policy considerations </a:t>
            </a:r>
            <a:endParaRPr lang="en-US" sz="1600" kern="0" dirty="0">
              <a:solidFill>
                <a:schemeClr val="bg1"/>
              </a:solidFill>
              <a:latin typeface="+mj-lt"/>
              <a:cs typeface="Arial" panose="020B0604020202020204" pitchFamily="34" charset="0"/>
            </a:endParaRPr>
          </a:p>
        </p:txBody>
      </p:sp>
      <p:cxnSp>
        <p:nvCxnSpPr>
          <p:cNvPr id="74" name="Connector: Elbow 73">
            <a:extLst>
              <a:ext uri="{FF2B5EF4-FFF2-40B4-BE49-F238E27FC236}">
                <a16:creationId xmlns:a16="http://schemas.microsoft.com/office/drawing/2014/main" id="{2A900AAB-E294-4B76-9E33-3F691AF129F1}"/>
              </a:ext>
            </a:extLst>
          </p:cNvPr>
          <p:cNvCxnSpPr>
            <a:cxnSpLocks/>
            <a:stCxn id="91" idx="0"/>
            <a:endCxn id="75" idx="1"/>
          </p:cNvCxnSpPr>
          <p:nvPr/>
        </p:nvCxnSpPr>
        <p:spPr>
          <a:xfrm rot="5400000" flipH="1" flipV="1">
            <a:off x="5455741" y="768548"/>
            <a:ext cx="116001" cy="1697918"/>
          </a:xfrm>
          <a:prstGeom prst="bentConnector2">
            <a:avLst/>
          </a:prstGeom>
          <a:noFill/>
          <a:ln w="9525" cap="flat" cmpd="sng" algn="ctr">
            <a:solidFill>
              <a:srgbClr val="747480"/>
            </a:solidFill>
            <a:prstDash val="solid"/>
            <a:headEnd type="none"/>
            <a:tailEnd type="oval"/>
          </a:ln>
          <a:effectLst/>
        </p:spPr>
      </p:cxnSp>
      <p:sp>
        <p:nvSpPr>
          <p:cNvPr id="75" name="TextBox 74">
            <a:extLst>
              <a:ext uri="{FF2B5EF4-FFF2-40B4-BE49-F238E27FC236}">
                <a16:creationId xmlns:a16="http://schemas.microsoft.com/office/drawing/2014/main" id="{B92C1996-A535-46C3-9253-469140151278}"/>
              </a:ext>
            </a:extLst>
          </p:cNvPr>
          <p:cNvSpPr txBox="1"/>
          <p:nvPr/>
        </p:nvSpPr>
        <p:spPr>
          <a:xfrm>
            <a:off x="6362700" y="1144007"/>
            <a:ext cx="2324100" cy="830997"/>
          </a:xfrm>
          <a:prstGeom prst="rect">
            <a:avLst/>
          </a:prstGeom>
          <a:noFill/>
          <a:ln w="3175">
            <a:solidFill>
              <a:srgbClr val="747480"/>
            </a:solidFill>
          </a:ln>
        </p:spPr>
        <p:txBody>
          <a:bodyPr wrap="square" lIns="45720" tIns="45720" rIns="45720" bIns="45720" rtlCol="0">
            <a:no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What levels of approval are necessary for authorizing an employee to work remotely or hybrid?</a:t>
            </a:r>
          </a:p>
        </p:txBody>
      </p:sp>
      <p:cxnSp>
        <p:nvCxnSpPr>
          <p:cNvPr id="76" name="Connector: Elbow 75">
            <a:extLst>
              <a:ext uri="{FF2B5EF4-FFF2-40B4-BE49-F238E27FC236}">
                <a16:creationId xmlns:a16="http://schemas.microsoft.com/office/drawing/2014/main" id="{DBF3BBA0-BF7D-4A7B-BDE8-66653EC0B066}"/>
              </a:ext>
            </a:extLst>
          </p:cNvPr>
          <p:cNvCxnSpPr>
            <a:cxnSpLocks/>
            <a:stCxn id="97" idx="0"/>
            <a:endCxn id="77" idx="3"/>
          </p:cNvCxnSpPr>
          <p:nvPr/>
        </p:nvCxnSpPr>
        <p:spPr>
          <a:xfrm rot="16200000" flipV="1">
            <a:off x="2786271" y="1928194"/>
            <a:ext cx="416452" cy="426394"/>
          </a:xfrm>
          <a:prstGeom prst="bentConnector2">
            <a:avLst/>
          </a:prstGeom>
          <a:noFill/>
          <a:ln w="9525" cap="flat" cmpd="sng" algn="ctr">
            <a:solidFill>
              <a:srgbClr val="747480"/>
            </a:solidFill>
            <a:prstDash val="solid"/>
            <a:headEnd type="none"/>
            <a:tailEnd type="oval"/>
          </a:ln>
          <a:effectLst/>
        </p:spPr>
      </p:cxnSp>
      <p:sp>
        <p:nvSpPr>
          <p:cNvPr id="77" name="TextBox 76">
            <a:extLst>
              <a:ext uri="{FF2B5EF4-FFF2-40B4-BE49-F238E27FC236}">
                <a16:creationId xmlns:a16="http://schemas.microsoft.com/office/drawing/2014/main" id="{99A00630-2A8A-499E-9679-D7FC4702BEFA}"/>
              </a:ext>
            </a:extLst>
          </p:cNvPr>
          <p:cNvSpPr txBox="1"/>
          <p:nvPr/>
        </p:nvSpPr>
        <p:spPr>
          <a:xfrm>
            <a:off x="457200" y="1609999"/>
            <a:ext cx="2324100" cy="646331"/>
          </a:xfrm>
          <a:prstGeom prst="rect">
            <a:avLst/>
          </a:prstGeom>
          <a:noFill/>
          <a:ln w="3175">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How often will you review/audit the work location of remote workers?</a:t>
            </a:r>
          </a:p>
        </p:txBody>
      </p:sp>
      <p:cxnSp>
        <p:nvCxnSpPr>
          <p:cNvPr id="63" name="Straight Connector 62">
            <a:extLst>
              <a:ext uri="{FF2B5EF4-FFF2-40B4-BE49-F238E27FC236}">
                <a16:creationId xmlns:a16="http://schemas.microsoft.com/office/drawing/2014/main" id="{9658B3E8-D956-42F0-B639-DAE4D5606F50}"/>
              </a:ext>
            </a:extLst>
          </p:cNvPr>
          <p:cNvCxnSpPr>
            <a:cxnSpLocks/>
          </p:cNvCxnSpPr>
          <p:nvPr/>
        </p:nvCxnSpPr>
        <p:spPr>
          <a:xfrm>
            <a:off x="6205107" y="2553222"/>
            <a:ext cx="868793" cy="0"/>
          </a:xfrm>
          <a:prstGeom prst="line">
            <a:avLst/>
          </a:prstGeom>
          <a:noFill/>
          <a:ln w="9525" cap="flat" cmpd="sng" algn="ctr">
            <a:solidFill>
              <a:srgbClr val="747480"/>
            </a:solidFill>
            <a:prstDash val="solid"/>
            <a:tailEnd type="oval"/>
          </a:ln>
          <a:effectLst/>
        </p:spPr>
      </p:cxnSp>
      <p:sp>
        <p:nvSpPr>
          <p:cNvPr id="64" name="TextBox 63">
            <a:extLst>
              <a:ext uri="{FF2B5EF4-FFF2-40B4-BE49-F238E27FC236}">
                <a16:creationId xmlns:a16="http://schemas.microsoft.com/office/drawing/2014/main" id="{911CBF4D-B9A0-42E3-8C9E-68510031F264}"/>
              </a:ext>
            </a:extLst>
          </p:cNvPr>
          <p:cNvSpPr txBox="1"/>
          <p:nvPr/>
        </p:nvSpPr>
        <p:spPr>
          <a:xfrm>
            <a:off x="7073900" y="2268817"/>
            <a:ext cx="1612900" cy="1200329"/>
          </a:xfrm>
          <a:prstGeom prst="rect">
            <a:avLst/>
          </a:prstGeom>
          <a:noFill/>
          <a:ln>
            <a:solidFill>
              <a:srgbClr val="747480"/>
            </a:solidFill>
          </a:ln>
        </p:spPr>
        <p:txBody>
          <a:bodyPr wrap="square" lIns="45720" tIns="45720" rIns="45720" bIns="45720" rtlCol="0">
            <a:no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Will certain states be excluded from remote-work arrangements based on cost and complexity ranking?</a:t>
            </a:r>
          </a:p>
        </p:txBody>
      </p:sp>
      <p:cxnSp>
        <p:nvCxnSpPr>
          <p:cNvPr id="65" name="Straight Connector 64">
            <a:extLst>
              <a:ext uri="{FF2B5EF4-FFF2-40B4-BE49-F238E27FC236}">
                <a16:creationId xmlns:a16="http://schemas.microsoft.com/office/drawing/2014/main" id="{498D604E-9308-4F65-A48F-F97284903AA6}"/>
              </a:ext>
            </a:extLst>
          </p:cNvPr>
          <p:cNvCxnSpPr>
            <a:cxnSpLocks/>
          </p:cNvCxnSpPr>
          <p:nvPr/>
        </p:nvCxnSpPr>
        <p:spPr>
          <a:xfrm>
            <a:off x="6381849" y="4244431"/>
            <a:ext cx="690464" cy="0"/>
          </a:xfrm>
          <a:prstGeom prst="line">
            <a:avLst/>
          </a:prstGeom>
          <a:noFill/>
          <a:ln w="9525" cap="flat" cmpd="sng" algn="ctr">
            <a:solidFill>
              <a:srgbClr val="747480"/>
            </a:solidFill>
            <a:prstDash val="solid"/>
            <a:headEnd type="none"/>
            <a:tailEnd type="oval"/>
          </a:ln>
          <a:effectLst/>
        </p:spPr>
      </p:cxnSp>
      <p:sp>
        <p:nvSpPr>
          <p:cNvPr id="66" name="TextBox 65">
            <a:extLst>
              <a:ext uri="{FF2B5EF4-FFF2-40B4-BE49-F238E27FC236}">
                <a16:creationId xmlns:a16="http://schemas.microsoft.com/office/drawing/2014/main" id="{EF54D20F-43AD-4BA3-8CF2-29A60C8B6D26}"/>
              </a:ext>
            </a:extLst>
          </p:cNvPr>
          <p:cNvSpPr txBox="1"/>
          <p:nvPr/>
        </p:nvSpPr>
        <p:spPr>
          <a:xfrm>
            <a:off x="7073900" y="3762959"/>
            <a:ext cx="1612900" cy="1200329"/>
          </a:xfrm>
          <a:prstGeom prst="rect">
            <a:avLst/>
          </a:prstGeom>
          <a:noFill/>
          <a:ln>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What information resources are available to confirm tax compliance in new work jurisdictions?</a:t>
            </a:r>
          </a:p>
        </p:txBody>
      </p:sp>
      <p:cxnSp>
        <p:nvCxnSpPr>
          <p:cNvPr id="67" name="Straight Connector 66">
            <a:extLst>
              <a:ext uri="{FF2B5EF4-FFF2-40B4-BE49-F238E27FC236}">
                <a16:creationId xmlns:a16="http://schemas.microsoft.com/office/drawing/2014/main" id="{92C1E17E-E397-4952-B356-51C1D37DE9EC}"/>
              </a:ext>
            </a:extLst>
          </p:cNvPr>
          <p:cNvCxnSpPr>
            <a:cxnSpLocks/>
            <a:stCxn id="96" idx="2"/>
          </p:cNvCxnSpPr>
          <p:nvPr/>
        </p:nvCxnSpPr>
        <p:spPr>
          <a:xfrm flipH="1">
            <a:off x="2070100" y="3749271"/>
            <a:ext cx="674892" cy="0"/>
          </a:xfrm>
          <a:prstGeom prst="line">
            <a:avLst/>
          </a:prstGeom>
          <a:noFill/>
          <a:ln w="9525" cap="flat" cmpd="sng" algn="ctr">
            <a:solidFill>
              <a:srgbClr val="747480"/>
            </a:solidFill>
            <a:prstDash val="solid"/>
            <a:tailEnd type="oval"/>
          </a:ln>
          <a:effectLst/>
        </p:spPr>
      </p:cxnSp>
      <p:cxnSp>
        <p:nvCxnSpPr>
          <p:cNvPr id="68" name="Connector: Elbow 67">
            <a:extLst>
              <a:ext uri="{FF2B5EF4-FFF2-40B4-BE49-F238E27FC236}">
                <a16:creationId xmlns:a16="http://schemas.microsoft.com/office/drawing/2014/main" id="{CA694E88-7151-45BE-9820-583EDA05243C}"/>
              </a:ext>
            </a:extLst>
          </p:cNvPr>
          <p:cNvCxnSpPr>
            <a:cxnSpLocks/>
            <a:stCxn id="94" idx="4"/>
            <a:endCxn id="69" idx="1"/>
          </p:cNvCxnSpPr>
          <p:nvPr/>
        </p:nvCxnSpPr>
        <p:spPr>
          <a:xfrm rot="16200000" flipH="1">
            <a:off x="5657908" y="4875474"/>
            <a:ext cx="228690" cy="1180894"/>
          </a:xfrm>
          <a:prstGeom prst="bentConnector2">
            <a:avLst/>
          </a:prstGeom>
          <a:noFill/>
          <a:ln w="9525" cap="flat" cmpd="sng" algn="ctr">
            <a:solidFill>
              <a:srgbClr val="747480"/>
            </a:solidFill>
            <a:prstDash val="solid"/>
            <a:headEnd type="none"/>
            <a:tailEnd type="oval"/>
          </a:ln>
          <a:effectLst/>
        </p:spPr>
      </p:cxnSp>
      <p:sp>
        <p:nvSpPr>
          <p:cNvPr id="69" name="TextBox 68">
            <a:extLst>
              <a:ext uri="{FF2B5EF4-FFF2-40B4-BE49-F238E27FC236}">
                <a16:creationId xmlns:a16="http://schemas.microsoft.com/office/drawing/2014/main" id="{192B4FCF-2073-4EE7-BB08-B22F2D064C55}"/>
              </a:ext>
            </a:extLst>
          </p:cNvPr>
          <p:cNvSpPr txBox="1"/>
          <p:nvPr/>
        </p:nvSpPr>
        <p:spPr>
          <a:xfrm>
            <a:off x="6362700" y="5257100"/>
            <a:ext cx="2324100" cy="646331"/>
          </a:xfrm>
          <a:prstGeom prst="rect">
            <a:avLst/>
          </a:prstGeom>
          <a:noFill/>
          <a:ln>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Who will be responsible for business registrations in the new work jurisdictions?</a:t>
            </a:r>
          </a:p>
        </p:txBody>
      </p:sp>
      <p:cxnSp>
        <p:nvCxnSpPr>
          <p:cNvPr id="70" name="Connector: Elbow 69">
            <a:extLst>
              <a:ext uri="{FF2B5EF4-FFF2-40B4-BE49-F238E27FC236}">
                <a16:creationId xmlns:a16="http://schemas.microsoft.com/office/drawing/2014/main" id="{A7325D31-2350-4DF1-A6EB-7CDE7A2E24F7}"/>
              </a:ext>
            </a:extLst>
          </p:cNvPr>
          <p:cNvCxnSpPr>
            <a:cxnSpLocks/>
            <a:stCxn id="95" idx="4"/>
            <a:endCxn id="71" idx="3"/>
          </p:cNvCxnSpPr>
          <p:nvPr/>
        </p:nvCxnSpPr>
        <p:spPr>
          <a:xfrm rot="5400000">
            <a:off x="3069932" y="4849424"/>
            <a:ext cx="257545" cy="834807"/>
          </a:xfrm>
          <a:prstGeom prst="bentConnector2">
            <a:avLst/>
          </a:prstGeom>
          <a:noFill/>
          <a:ln w="9525" cap="flat" cmpd="sng" algn="ctr">
            <a:solidFill>
              <a:srgbClr val="747480"/>
            </a:solidFill>
            <a:prstDash val="solid"/>
            <a:headEnd type="none"/>
            <a:tailEnd type="oval"/>
          </a:ln>
          <a:effectLst/>
        </p:spPr>
      </p:cxnSp>
      <p:sp>
        <p:nvSpPr>
          <p:cNvPr id="71" name="TextBox 70">
            <a:extLst>
              <a:ext uri="{FF2B5EF4-FFF2-40B4-BE49-F238E27FC236}">
                <a16:creationId xmlns:a16="http://schemas.microsoft.com/office/drawing/2014/main" id="{CCE1E588-EA98-44D5-ABEA-38958C1CE0F9}"/>
              </a:ext>
            </a:extLst>
          </p:cNvPr>
          <p:cNvSpPr txBox="1"/>
          <p:nvPr/>
        </p:nvSpPr>
        <p:spPr>
          <a:xfrm>
            <a:off x="457200" y="4887768"/>
            <a:ext cx="2324100" cy="1015663"/>
          </a:xfrm>
          <a:prstGeom prst="rect">
            <a:avLst/>
          </a:prstGeom>
          <a:noFill/>
          <a:ln>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What benefits and resources will be available to remote workers, and what is the tax treatment in his or her jurisdiction?</a:t>
            </a:r>
          </a:p>
        </p:txBody>
      </p:sp>
      <p:sp>
        <p:nvSpPr>
          <p:cNvPr id="72" name="TextBox 71">
            <a:extLst>
              <a:ext uri="{FF2B5EF4-FFF2-40B4-BE49-F238E27FC236}">
                <a16:creationId xmlns:a16="http://schemas.microsoft.com/office/drawing/2014/main" id="{39B0312C-8F54-40F2-B084-3A9ADCE1A9DC}"/>
              </a:ext>
            </a:extLst>
          </p:cNvPr>
          <p:cNvSpPr txBox="1"/>
          <p:nvPr/>
        </p:nvSpPr>
        <p:spPr>
          <a:xfrm>
            <a:off x="457200" y="3156550"/>
            <a:ext cx="1612900" cy="830997"/>
          </a:xfrm>
          <a:prstGeom prst="rect">
            <a:avLst/>
          </a:prstGeom>
          <a:noFill/>
          <a:ln>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How will you confirm the physical work location of remote workers?</a:t>
            </a:r>
          </a:p>
        </p:txBody>
      </p:sp>
      <p:sp>
        <p:nvSpPr>
          <p:cNvPr id="3" name="Title 2">
            <a:extLst>
              <a:ext uri="{FF2B5EF4-FFF2-40B4-BE49-F238E27FC236}">
                <a16:creationId xmlns:a16="http://schemas.microsoft.com/office/drawing/2014/main" id="{85864CA2-92EA-4327-A483-3D85A7416FE3}"/>
              </a:ext>
            </a:extLst>
          </p:cNvPr>
          <p:cNvSpPr>
            <a:spLocks noGrp="1" noChangeAspect="1"/>
          </p:cNvSpPr>
          <p:nvPr>
            <p:ph type="title"/>
          </p:nvPr>
        </p:nvSpPr>
        <p:spPr>
          <a:xfrm>
            <a:off x="457200" y="293688"/>
            <a:ext cx="8229600" cy="590550"/>
          </a:xfrm>
        </p:spPr>
        <p:txBody>
          <a:bodyPr vert="horz"/>
          <a:lstStyle/>
          <a:p>
            <a:r>
              <a:rPr lang="en-US" dirty="0"/>
              <a:t>Remote worker tax policy considerations</a:t>
            </a:r>
          </a:p>
        </p:txBody>
      </p:sp>
    </p:spTree>
    <p:extLst>
      <p:ext uri="{BB962C8B-B14F-4D97-AF65-F5344CB8AC3E}">
        <p14:creationId xmlns:p14="http://schemas.microsoft.com/office/powerpoint/2010/main" val="4012263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F9E761F-09F3-4AEB-B242-A5361CF993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2F9E761F-09F3-4AEB-B242-A5361CF99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0" name="Group 49">
            <a:extLst>
              <a:ext uri="{FF2B5EF4-FFF2-40B4-BE49-F238E27FC236}">
                <a16:creationId xmlns:a16="http://schemas.microsoft.com/office/drawing/2014/main" id="{EB1D188A-C5CC-454D-93B4-3A8855A394AD}"/>
              </a:ext>
            </a:extLst>
          </p:cNvPr>
          <p:cNvGrpSpPr/>
          <p:nvPr/>
        </p:nvGrpSpPr>
        <p:grpSpPr>
          <a:xfrm>
            <a:off x="1591894" y="2438279"/>
            <a:ext cx="321570" cy="581916"/>
            <a:chOff x="4429538" y="3410214"/>
            <a:chExt cx="321570" cy="581916"/>
          </a:xfrm>
          <a:solidFill>
            <a:schemeClr val="tx2"/>
          </a:solidFill>
        </p:grpSpPr>
        <p:sp>
          <p:nvSpPr>
            <p:cNvPr id="51" name="Rectangle 50">
              <a:extLst>
                <a:ext uri="{FF2B5EF4-FFF2-40B4-BE49-F238E27FC236}">
                  <a16:creationId xmlns:a16="http://schemas.microsoft.com/office/drawing/2014/main" id="{BBDEB766-991B-430F-B4CD-214DE2C7BC3C}"/>
                </a:ext>
              </a:extLst>
            </p:cNvPr>
            <p:cNvSpPr/>
            <p:nvPr/>
          </p:nvSpPr>
          <p:spPr>
            <a:xfrm flipH="1">
              <a:off x="4454009" y="3410214"/>
              <a:ext cx="272627" cy="474987"/>
            </a:xfrm>
            <a:prstGeom prst="rect">
              <a:avLst/>
            </a:prstGeom>
            <a:grpFill/>
            <a:ln w="9525" cap="flat" cmpd="sng" algn="ctr">
              <a:noFill/>
              <a:prstDash val="solid"/>
            </a:ln>
            <a:effectLst/>
          </p:spPr>
          <p:txBody>
            <a:bodyPr rtlCol="0" anchor="t" anchorCtr="0"/>
            <a:lstStyle/>
            <a:p>
              <a:pPr algn="ctr" defTabSz="342728">
                <a:defRPr/>
              </a:pPr>
              <a:endParaRPr lang="en-IN" sz="1200" kern="0" dirty="0">
                <a:solidFill>
                  <a:srgbClr val="FFFFFF"/>
                </a:solidFill>
                <a:latin typeface="+mj-lt"/>
              </a:endParaRPr>
            </a:p>
          </p:txBody>
        </p:sp>
        <p:sp>
          <p:nvSpPr>
            <p:cNvPr id="52" name="Isosceles Triangle 51">
              <a:extLst>
                <a:ext uri="{FF2B5EF4-FFF2-40B4-BE49-F238E27FC236}">
                  <a16:creationId xmlns:a16="http://schemas.microsoft.com/office/drawing/2014/main" id="{DF18E434-8C2C-4BF6-BCEC-918ECD70AA5D}"/>
                </a:ext>
              </a:extLst>
            </p:cNvPr>
            <p:cNvSpPr/>
            <p:nvPr/>
          </p:nvSpPr>
          <p:spPr>
            <a:xfrm rot="10800000">
              <a:off x="4429538" y="3871048"/>
              <a:ext cx="321570" cy="121082"/>
            </a:xfrm>
            <a:prstGeom prst="triangle">
              <a:avLst/>
            </a:prstGeom>
            <a:grpFill/>
            <a:ln w="9525" cap="flat" cmpd="sng" algn="ctr">
              <a:noFill/>
              <a:prstDash val="solid"/>
            </a:ln>
            <a:effectLst/>
          </p:spPr>
          <p:txBody>
            <a:bodyPr rtlCol="0" anchor="t" anchorCtr="0"/>
            <a:lstStyle/>
            <a:p>
              <a:pPr algn="ctr" defTabSz="342728">
                <a:defRPr/>
              </a:pPr>
              <a:endParaRPr lang="en-US" sz="1200" kern="0" dirty="0">
                <a:solidFill>
                  <a:srgbClr val="FFFFFF"/>
                </a:solidFill>
                <a:latin typeface="+mj-lt"/>
              </a:endParaRPr>
            </a:p>
          </p:txBody>
        </p:sp>
      </p:grpSp>
      <p:grpSp>
        <p:nvGrpSpPr>
          <p:cNvPr id="39" name="Group 38">
            <a:extLst>
              <a:ext uri="{FF2B5EF4-FFF2-40B4-BE49-F238E27FC236}">
                <a16:creationId xmlns:a16="http://schemas.microsoft.com/office/drawing/2014/main" id="{69F9AA14-812B-4AAF-8D3A-204FAD6B85E5}"/>
              </a:ext>
            </a:extLst>
          </p:cNvPr>
          <p:cNvGrpSpPr/>
          <p:nvPr/>
        </p:nvGrpSpPr>
        <p:grpSpPr>
          <a:xfrm>
            <a:off x="7232823" y="2220510"/>
            <a:ext cx="321570" cy="581916"/>
            <a:chOff x="4429538" y="3410214"/>
            <a:chExt cx="321570" cy="581916"/>
          </a:xfrm>
          <a:solidFill>
            <a:schemeClr val="tx2"/>
          </a:solidFill>
        </p:grpSpPr>
        <p:sp>
          <p:nvSpPr>
            <p:cNvPr id="40" name="Rectangle 39">
              <a:extLst>
                <a:ext uri="{FF2B5EF4-FFF2-40B4-BE49-F238E27FC236}">
                  <a16:creationId xmlns:a16="http://schemas.microsoft.com/office/drawing/2014/main" id="{19E9A995-30F0-4F33-B9F0-5D34473378DB}"/>
                </a:ext>
              </a:extLst>
            </p:cNvPr>
            <p:cNvSpPr/>
            <p:nvPr/>
          </p:nvSpPr>
          <p:spPr>
            <a:xfrm flipH="1">
              <a:off x="4454009" y="3410214"/>
              <a:ext cx="272627" cy="474987"/>
            </a:xfrm>
            <a:prstGeom prst="rect">
              <a:avLst/>
            </a:prstGeom>
            <a:grpFill/>
            <a:ln w="9525" cap="flat" cmpd="sng" algn="ctr">
              <a:noFill/>
              <a:prstDash val="solid"/>
            </a:ln>
            <a:effectLst/>
          </p:spPr>
          <p:txBody>
            <a:bodyPr rtlCol="0" anchor="t" anchorCtr="0"/>
            <a:lstStyle/>
            <a:p>
              <a:pPr algn="ctr" defTabSz="342728">
                <a:defRPr/>
              </a:pPr>
              <a:endParaRPr lang="en-IN" sz="1200" kern="0" dirty="0">
                <a:solidFill>
                  <a:srgbClr val="FFFFFF"/>
                </a:solidFill>
                <a:latin typeface="+mj-lt"/>
              </a:endParaRPr>
            </a:p>
          </p:txBody>
        </p:sp>
        <p:sp>
          <p:nvSpPr>
            <p:cNvPr id="49" name="Isosceles Triangle 48">
              <a:extLst>
                <a:ext uri="{FF2B5EF4-FFF2-40B4-BE49-F238E27FC236}">
                  <a16:creationId xmlns:a16="http://schemas.microsoft.com/office/drawing/2014/main" id="{CD297567-997D-42D7-A325-7BC81EB23B47}"/>
                </a:ext>
              </a:extLst>
            </p:cNvPr>
            <p:cNvSpPr/>
            <p:nvPr/>
          </p:nvSpPr>
          <p:spPr>
            <a:xfrm rot="10800000">
              <a:off x="4429538" y="3871048"/>
              <a:ext cx="321570" cy="121082"/>
            </a:xfrm>
            <a:prstGeom prst="triangle">
              <a:avLst/>
            </a:prstGeom>
            <a:grpFill/>
            <a:ln w="9525" cap="flat" cmpd="sng" algn="ctr">
              <a:noFill/>
              <a:prstDash val="solid"/>
            </a:ln>
            <a:effectLst/>
          </p:spPr>
          <p:txBody>
            <a:bodyPr rtlCol="0" anchor="t" anchorCtr="0"/>
            <a:lstStyle/>
            <a:p>
              <a:pPr algn="ctr" defTabSz="342728">
                <a:defRPr/>
              </a:pPr>
              <a:endParaRPr lang="en-US" sz="1200" kern="0" dirty="0">
                <a:solidFill>
                  <a:srgbClr val="FFFFFF"/>
                </a:solidFill>
                <a:latin typeface="+mj-lt"/>
              </a:endParaRPr>
            </a:p>
          </p:txBody>
        </p:sp>
      </p:grpSp>
      <p:grpSp>
        <p:nvGrpSpPr>
          <p:cNvPr id="2" name="Group 1">
            <a:extLst>
              <a:ext uri="{FF2B5EF4-FFF2-40B4-BE49-F238E27FC236}">
                <a16:creationId xmlns:a16="http://schemas.microsoft.com/office/drawing/2014/main" id="{4FE2FD22-F7B4-4C4B-A5EC-2C5D579E88EB}"/>
              </a:ext>
            </a:extLst>
          </p:cNvPr>
          <p:cNvGrpSpPr/>
          <p:nvPr/>
        </p:nvGrpSpPr>
        <p:grpSpPr>
          <a:xfrm>
            <a:off x="4470207" y="3429878"/>
            <a:ext cx="321570" cy="581916"/>
            <a:chOff x="4429538" y="3410214"/>
            <a:chExt cx="321570" cy="581916"/>
          </a:xfrm>
          <a:solidFill>
            <a:schemeClr val="tx2"/>
          </a:solidFill>
        </p:grpSpPr>
        <p:sp>
          <p:nvSpPr>
            <p:cNvPr id="75" name="Rectangle 74">
              <a:extLst>
                <a:ext uri="{FF2B5EF4-FFF2-40B4-BE49-F238E27FC236}">
                  <a16:creationId xmlns:a16="http://schemas.microsoft.com/office/drawing/2014/main" id="{2999F24D-492E-41F7-BAAF-E1C5158F9223}"/>
                </a:ext>
              </a:extLst>
            </p:cNvPr>
            <p:cNvSpPr/>
            <p:nvPr/>
          </p:nvSpPr>
          <p:spPr>
            <a:xfrm flipH="1">
              <a:off x="4454009" y="3410214"/>
              <a:ext cx="272627" cy="474987"/>
            </a:xfrm>
            <a:prstGeom prst="rect">
              <a:avLst/>
            </a:prstGeom>
            <a:grpFill/>
            <a:ln w="9525" cap="flat" cmpd="sng" algn="ctr">
              <a:noFill/>
              <a:prstDash val="solid"/>
            </a:ln>
            <a:effectLst/>
          </p:spPr>
          <p:txBody>
            <a:bodyPr rtlCol="0" anchor="t" anchorCtr="0"/>
            <a:lstStyle/>
            <a:p>
              <a:pPr algn="ctr" defTabSz="342728">
                <a:defRPr/>
              </a:pPr>
              <a:endParaRPr lang="en-IN" sz="1200" kern="0" dirty="0">
                <a:solidFill>
                  <a:srgbClr val="FFFFFF"/>
                </a:solidFill>
                <a:latin typeface="+mj-lt"/>
              </a:endParaRPr>
            </a:p>
          </p:txBody>
        </p:sp>
        <p:sp>
          <p:nvSpPr>
            <p:cNvPr id="34" name="Isosceles Triangle 33">
              <a:extLst>
                <a:ext uri="{FF2B5EF4-FFF2-40B4-BE49-F238E27FC236}">
                  <a16:creationId xmlns:a16="http://schemas.microsoft.com/office/drawing/2014/main" id="{9E3C3F13-9995-441E-AE35-5D3816030698}"/>
                </a:ext>
              </a:extLst>
            </p:cNvPr>
            <p:cNvSpPr/>
            <p:nvPr/>
          </p:nvSpPr>
          <p:spPr>
            <a:xfrm rot="10800000">
              <a:off x="4429538" y="3871048"/>
              <a:ext cx="321570" cy="121082"/>
            </a:xfrm>
            <a:prstGeom prst="triangle">
              <a:avLst/>
            </a:prstGeom>
            <a:grpFill/>
            <a:ln w="9525" cap="flat" cmpd="sng" algn="ctr">
              <a:noFill/>
              <a:prstDash val="solid"/>
            </a:ln>
            <a:effectLst/>
          </p:spPr>
          <p:txBody>
            <a:bodyPr rtlCol="0" anchor="t" anchorCtr="0"/>
            <a:lstStyle/>
            <a:p>
              <a:pPr algn="ctr" defTabSz="342728">
                <a:defRPr/>
              </a:pPr>
              <a:endParaRPr lang="en-US" sz="1200" kern="0" dirty="0">
                <a:solidFill>
                  <a:srgbClr val="FFFFFF"/>
                </a:solidFill>
                <a:latin typeface="+mj-lt"/>
              </a:endParaRPr>
            </a:p>
          </p:txBody>
        </p:sp>
      </p:grpSp>
      <p:sp>
        <p:nvSpPr>
          <p:cNvPr id="107" name="Rectangle 106">
            <a:extLst>
              <a:ext uri="{FF2B5EF4-FFF2-40B4-BE49-F238E27FC236}">
                <a16:creationId xmlns:a16="http://schemas.microsoft.com/office/drawing/2014/main" id="{B183621D-8113-4C04-97E0-9BA5DEC878A1}"/>
              </a:ext>
            </a:extLst>
          </p:cNvPr>
          <p:cNvSpPr/>
          <p:nvPr/>
        </p:nvSpPr>
        <p:spPr bwMode="ltGray">
          <a:xfrm flipH="1">
            <a:off x="457201" y="2133301"/>
            <a:ext cx="2590957" cy="464227"/>
          </a:xfrm>
          <a:prstGeom prst="rect">
            <a:avLst/>
          </a:prstGeom>
          <a:solidFill>
            <a:srgbClr val="C4C4CD"/>
          </a:solidFill>
          <a:ln w="6350" cap="flat" cmpd="sng" algn="ctr">
            <a:noFill/>
            <a:prstDash val="solid"/>
          </a:ln>
          <a:effectLst/>
        </p:spPr>
        <p:txBody>
          <a:bodyPr lIns="34272" tIns="68544" rIns="34272" bIns="68544" rtlCol="0" anchor="ctr" anchorCtr="0">
            <a:noAutofit/>
          </a:bodyPr>
          <a:lstStyle/>
          <a:p>
            <a:pPr marL="0" lvl="1" algn="ctr" defTabSz="342728">
              <a:buClr>
                <a:srgbClr val="FFE600"/>
              </a:buClr>
              <a:buSzPct val="110000"/>
              <a:defRPr/>
            </a:pPr>
            <a:r>
              <a:rPr lang="en-US" sz="1200" b="1" kern="0" dirty="0">
                <a:solidFill>
                  <a:srgbClr val="2E2E38"/>
                </a:solidFill>
                <a:latin typeface="+mj-lt"/>
                <a:cs typeface="Arial" panose="020B0604020202020204" pitchFamily="34" charset="0"/>
              </a:rPr>
              <a:t>State/local wage and </a:t>
            </a:r>
            <a:br>
              <a:rPr lang="en-US" sz="1200" b="1" kern="0" dirty="0">
                <a:solidFill>
                  <a:srgbClr val="2E2E38"/>
                </a:solidFill>
                <a:latin typeface="+mj-lt"/>
                <a:cs typeface="Arial" panose="020B0604020202020204" pitchFamily="34" charset="0"/>
              </a:rPr>
            </a:br>
            <a:r>
              <a:rPr lang="en-US" sz="1200" b="1" kern="0" dirty="0">
                <a:solidFill>
                  <a:srgbClr val="2E2E38"/>
                </a:solidFill>
                <a:latin typeface="+mj-lt"/>
                <a:cs typeface="Arial" panose="020B0604020202020204" pitchFamily="34" charset="0"/>
              </a:rPr>
              <a:t>employment law</a:t>
            </a:r>
          </a:p>
        </p:txBody>
      </p:sp>
      <p:cxnSp>
        <p:nvCxnSpPr>
          <p:cNvPr id="8" name="Straight Connector 7">
            <a:extLst>
              <a:ext uri="{FF2B5EF4-FFF2-40B4-BE49-F238E27FC236}">
                <a16:creationId xmlns:a16="http://schemas.microsoft.com/office/drawing/2014/main" id="{7611772C-CF11-4B68-9DF3-76BE30EC5BD5}"/>
              </a:ext>
            </a:extLst>
          </p:cNvPr>
          <p:cNvCxnSpPr>
            <a:cxnSpLocks/>
          </p:cNvCxnSpPr>
          <p:nvPr/>
        </p:nvCxnSpPr>
        <p:spPr>
          <a:xfrm>
            <a:off x="3474413" y="2380937"/>
            <a:ext cx="0" cy="3696050"/>
          </a:xfrm>
          <a:prstGeom prst="line">
            <a:avLst/>
          </a:prstGeom>
          <a:noFill/>
          <a:ln w="9525" cap="flat" cmpd="sng" algn="ctr">
            <a:solidFill>
              <a:srgbClr val="747480"/>
            </a:solidFill>
            <a:prstDash val="solid"/>
            <a:tailEnd type="none"/>
          </a:ln>
          <a:effectLst/>
        </p:spPr>
      </p:cxnSp>
      <p:cxnSp>
        <p:nvCxnSpPr>
          <p:cNvPr id="9" name="Straight Connector 8">
            <a:extLst>
              <a:ext uri="{FF2B5EF4-FFF2-40B4-BE49-F238E27FC236}">
                <a16:creationId xmlns:a16="http://schemas.microsoft.com/office/drawing/2014/main" id="{E737CF4F-6FEF-45B5-8157-508CDD0C38AF}"/>
              </a:ext>
            </a:extLst>
          </p:cNvPr>
          <p:cNvCxnSpPr>
            <a:cxnSpLocks/>
          </p:cNvCxnSpPr>
          <p:nvPr/>
        </p:nvCxnSpPr>
        <p:spPr>
          <a:xfrm flipH="1">
            <a:off x="3066985" y="2373237"/>
            <a:ext cx="407430" cy="0"/>
          </a:xfrm>
          <a:prstGeom prst="line">
            <a:avLst/>
          </a:prstGeom>
          <a:noFill/>
          <a:ln w="9525" cap="flat" cmpd="sng" algn="ctr">
            <a:solidFill>
              <a:srgbClr val="747480"/>
            </a:solidFill>
            <a:prstDash val="solid"/>
            <a:tailEnd type="none"/>
          </a:ln>
          <a:effectLst/>
        </p:spPr>
      </p:cxnSp>
      <p:sp>
        <p:nvSpPr>
          <p:cNvPr id="104" name="Rectangle 103">
            <a:extLst>
              <a:ext uri="{FF2B5EF4-FFF2-40B4-BE49-F238E27FC236}">
                <a16:creationId xmlns:a16="http://schemas.microsoft.com/office/drawing/2014/main" id="{A74933BB-264C-468D-84A5-ABEBD47A3218}"/>
              </a:ext>
            </a:extLst>
          </p:cNvPr>
          <p:cNvSpPr/>
          <p:nvPr/>
        </p:nvSpPr>
        <p:spPr bwMode="ltGray">
          <a:xfrm>
            <a:off x="6098130" y="2133301"/>
            <a:ext cx="2590957" cy="464227"/>
          </a:xfrm>
          <a:prstGeom prst="rect">
            <a:avLst/>
          </a:prstGeom>
          <a:solidFill>
            <a:srgbClr val="C4C4CD"/>
          </a:solidFill>
          <a:ln w="6350" cap="flat" cmpd="sng" algn="ctr">
            <a:noFill/>
            <a:prstDash val="solid"/>
          </a:ln>
          <a:effectLst/>
        </p:spPr>
        <p:txBody>
          <a:bodyPr lIns="34272" tIns="68544" rIns="34272" bIns="68544" rtlCol="0" anchor="ctr" anchorCtr="0">
            <a:noAutofit/>
          </a:bodyPr>
          <a:lstStyle/>
          <a:p>
            <a:pPr marL="0" lvl="1" algn="ctr" defTabSz="342728">
              <a:buClr>
                <a:srgbClr val="FFE600"/>
              </a:buClr>
              <a:buSzPct val="110000"/>
              <a:defRPr/>
            </a:pPr>
            <a:r>
              <a:rPr lang="en-US" sz="1200" b="1" kern="0" dirty="0">
                <a:solidFill>
                  <a:srgbClr val="2E2E38"/>
                </a:solidFill>
                <a:latin typeface="+mj-lt"/>
                <a:cs typeface="Arial" panose="020B0604020202020204" pitchFamily="34" charset="0"/>
              </a:rPr>
              <a:t>State/local payroll taxes and </a:t>
            </a:r>
            <a:br>
              <a:rPr lang="en-US" sz="1200" b="1" kern="0" dirty="0">
                <a:solidFill>
                  <a:srgbClr val="2E2E38"/>
                </a:solidFill>
                <a:latin typeface="+mj-lt"/>
                <a:cs typeface="Arial" panose="020B0604020202020204" pitchFamily="34" charset="0"/>
              </a:rPr>
            </a:br>
            <a:r>
              <a:rPr lang="en-US" sz="1200" b="1" kern="0" dirty="0">
                <a:solidFill>
                  <a:srgbClr val="2E2E38"/>
                </a:solidFill>
                <a:latin typeface="+mj-lt"/>
                <a:cs typeface="Arial" panose="020B0604020202020204" pitchFamily="34" charset="0"/>
              </a:rPr>
              <a:t>business taxes </a:t>
            </a:r>
          </a:p>
        </p:txBody>
      </p:sp>
      <p:cxnSp>
        <p:nvCxnSpPr>
          <p:cNvPr id="11" name="Straight Connector 10">
            <a:extLst>
              <a:ext uri="{FF2B5EF4-FFF2-40B4-BE49-F238E27FC236}">
                <a16:creationId xmlns:a16="http://schemas.microsoft.com/office/drawing/2014/main" id="{CE962BBF-1BFD-418D-B292-68AAA2F620B0}"/>
              </a:ext>
            </a:extLst>
          </p:cNvPr>
          <p:cNvCxnSpPr>
            <a:cxnSpLocks/>
          </p:cNvCxnSpPr>
          <p:nvPr/>
        </p:nvCxnSpPr>
        <p:spPr>
          <a:xfrm>
            <a:off x="5670535" y="2365417"/>
            <a:ext cx="0" cy="3696050"/>
          </a:xfrm>
          <a:prstGeom prst="line">
            <a:avLst/>
          </a:prstGeom>
          <a:noFill/>
          <a:ln w="9525" cap="flat" cmpd="sng" algn="ctr">
            <a:solidFill>
              <a:srgbClr val="747480"/>
            </a:solidFill>
            <a:prstDash val="solid"/>
            <a:tailEnd type="none"/>
          </a:ln>
          <a:effectLst/>
        </p:spPr>
      </p:cxnSp>
      <p:cxnSp>
        <p:nvCxnSpPr>
          <p:cNvPr id="12" name="Straight Connector 11">
            <a:extLst>
              <a:ext uri="{FF2B5EF4-FFF2-40B4-BE49-F238E27FC236}">
                <a16:creationId xmlns:a16="http://schemas.microsoft.com/office/drawing/2014/main" id="{8F7310F8-7ABB-4B4B-A4F3-727B0EE48E2A}"/>
              </a:ext>
            </a:extLst>
          </p:cNvPr>
          <p:cNvCxnSpPr>
            <a:cxnSpLocks/>
          </p:cNvCxnSpPr>
          <p:nvPr/>
        </p:nvCxnSpPr>
        <p:spPr>
          <a:xfrm flipH="1">
            <a:off x="5676915" y="2373237"/>
            <a:ext cx="407430" cy="0"/>
          </a:xfrm>
          <a:prstGeom prst="line">
            <a:avLst/>
          </a:prstGeom>
          <a:noFill/>
          <a:ln w="9525" cap="flat" cmpd="sng" algn="ctr">
            <a:solidFill>
              <a:srgbClr val="747480"/>
            </a:solidFill>
            <a:prstDash val="solid"/>
            <a:tailEnd type="none"/>
          </a:ln>
          <a:effectLst/>
        </p:spPr>
      </p:cxnSp>
      <p:sp>
        <p:nvSpPr>
          <p:cNvPr id="79" name="Freeform: Shape 78">
            <a:extLst>
              <a:ext uri="{FF2B5EF4-FFF2-40B4-BE49-F238E27FC236}">
                <a16:creationId xmlns:a16="http://schemas.microsoft.com/office/drawing/2014/main" id="{F8C7BCE4-FDEE-4E39-A99E-8D65455C147C}"/>
              </a:ext>
            </a:extLst>
          </p:cNvPr>
          <p:cNvSpPr/>
          <p:nvPr/>
        </p:nvSpPr>
        <p:spPr>
          <a:xfrm>
            <a:off x="4028023" y="1910228"/>
            <a:ext cx="1210907" cy="1210738"/>
          </a:xfrm>
          <a:custGeom>
            <a:avLst/>
            <a:gdLst>
              <a:gd name="connsiteX0" fmla="*/ 0 w 802105"/>
              <a:gd name="connsiteY0" fmla="*/ 401053 h 802105"/>
              <a:gd name="connsiteX1" fmla="*/ 401053 w 802105"/>
              <a:gd name="connsiteY1" fmla="*/ 0 h 802105"/>
              <a:gd name="connsiteX2" fmla="*/ 802106 w 802105"/>
              <a:gd name="connsiteY2" fmla="*/ 401053 h 802105"/>
              <a:gd name="connsiteX3" fmla="*/ 401053 w 802105"/>
              <a:gd name="connsiteY3" fmla="*/ 802106 h 802105"/>
              <a:gd name="connsiteX4" fmla="*/ 0 w 802105"/>
              <a:gd name="connsiteY4" fmla="*/ 401053 h 80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105" h="802105">
                <a:moveTo>
                  <a:pt x="0" y="401053"/>
                </a:moveTo>
                <a:cubicBezTo>
                  <a:pt x="0" y="179558"/>
                  <a:pt x="179558" y="0"/>
                  <a:pt x="401053" y="0"/>
                </a:cubicBezTo>
                <a:cubicBezTo>
                  <a:pt x="622548" y="0"/>
                  <a:pt x="802106" y="179558"/>
                  <a:pt x="802106" y="401053"/>
                </a:cubicBezTo>
                <a:cubicBezTo>
                  <a:pt x="802106" y="622548"/>
                  <a:pt x="622548" y="802106"/>
                  <a:pt x="401053" y="802106"/>
                </a:cubicBezTo>
                <a:cubicBezTo>
                  <a:pt x="179558" y="802106"/>
                  <a:pt x="0" y="622548"/>
                  <a:pt x="0" y="401053"/>
                </a:cubicBezTo>
                <a:close/>
              </a:path>
            </a:pathLst>
          </a:custGeom>
          <a:solidFill>
            <a:srgbClr val="C4C4CD"/>
          </a:solidFill>
          <a:ln w="12700" cap="flat" cmpd="sng" algn="ctr">
            <a:noFill/>
            <a:prstDash val="solid"/>
          </a:ln>
          <a:effectLst/>
        </p:spPr>
        <p:txBody>
          <a:bodyPr spcFirstLastPara="0" vert="horz" wrap="square" lIns="26927" tIns="26927" rIns="26927" bIns="26927" numCol="1" spcCol="1270" anchor="ctr" anchorCtr="0">
            <a:noAutofit/>
          </a:bodyPr>
          <a:lstStyle/>
          <a:p>
            <a:pPr algn="ctr" defTabSz="532867">
              <a:spcBef>
                <a:spcPct val="0"/>
              </a:spcBef>
              <a:spcAft>
                <a:spcPct val="35000"/>
              </a:spcAft>
              <a:defRPr/>
            </a:pPr>
            <a:endParaRPr lang="en-IN" sz="1200" b="1" kern="0" dirty="0">
              <a:solidFill>
                <a:srgbClr val="2E2E38"/>
              </a:solidFill>
              <a:latin typeface="+mj-lt"/>
            </a:endParaRPr>
          </a:p>
        </p:txBody>
      </p:sp>
      <p:sp>
        <p:nvSpPr>
          <p:cNvPr id="80" name="Freeform: Shape 79">
            <a:extLst>
              <a:ext uri="{FF2B5EF4-FFF2-40B4-BE49-F238E27FC236}">
                <a16:creationId xmlns:a16="http://schemas.microsoft.com/office/drawing/2014/main" id="{F914ACE1-C32E-406A-B005-B2B3C3F9B562}"/>
              </a:ext>
            </a:extLst>
          </p:cNvPr>
          <p:cNvSpPr/>
          <p:nvPr/>
        </p:nvSpPr>
        <p:spPr>
          <a:xfrm>
            <a:off x="4181094" y="2063275"/>
            <a:ext cx="904767" cy="904641"/>
          </a:xfrm>
          <a:custGeom>
            <a:avLst/>
            <a:gdLst>
              <a:gd name="connsiteX0" fmla="*/ 0 w 802105"/>
              <a:gd name="connsiteY0" fmla="*/ 401053 h 802105"/>
              <a:gd name="connsiteX1" fmla="*/ 401053 w 802105"/>
              <a:gd name="connsiteY1" fmla="*/ 0 h 802105"/>
              <a:gd name="connsiteX2" fmla="*/ 802106 w 802105"/>
              <a:gd name="connsiteY2" fmla="*/ 401053 h 802105"/>
              <a:gd name="connsiteX3" fmla="*/ 401053 w 802105"/>
              <a:gd name="connsiteY3" fmla="*/ 802106 h 802105"/>
              <a:gd name="connsiteX4" fmla="*/ 0 w 802105"/>
              <a:gd name="connsiteY4" fmla="*/ 401053 h 80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105" h="802105">
                <a:moveTo>
                  <a:pt x="0" y="401053"/>
                </a:moveTo>
                <a:cubicBezTo>
                  <a:pt x="0" y="179558"/>
                  <a:pt x="179558" y="0"/>
                  <a:pt x="401053" y="0"/>
                </a:cubicBezTo>
                <a:cubicBezTo>
                  <a:pt x="622548" y="0"/>
                  <a:pt x="802106" y="179558"/>
                  <a:pt x="802106" y="401053"/>
                </a:cubicBezTo>
                <a:cubicBezTo>
                  <a:pt x="802106" y="622548"/>
                  <a:pt x="622548" y="802106"/>
                  <a:pt x="401053" y="802106"/>
                </a:cubicBezTo>
                <a:cubicBezTo>
                  <a:pt x="179558" y="802106"/>
                  <a:pt x="0" y="622548"/>
                  <a:pt x="0" y="401053"/>
                </a:cubicBezTo>
                <a:close/>
              </a:path>
            </a:pathLst>
          </a:custGeom>
          <a:solidFill>
            <a:srgbClr val="747480"/>
          </a:solidFill>
          <a:ln w="12700" cap="flat" cmpd="sng" algn="ctr">
            <a:noFill/>
            <a:prstDash val="solid"/>
          </a:ln>
          <a:effectLst/>
        </p:spPr>
        <p:txBody>
          <a:bodyPr spcFirstLastPara="0" vert="horz" wrap="square" lIns="26927" tIns="26927" rIns="26927" bIns="26927" numCol="1" spcCol="1270" anchor="ctr" anchorCtr="0">
            <a:noAutofit/>
          </a:bodyPr>
          <a:lstStyle/>
          <a:p>
            <a:pPr algn="ctr" defTabSz="532867">
              <a:spcBef>
                <a:spcPct val="0"/>
              </a:spcBef>
              <a:spcAft>
                <a:spcPct val="35000"/>
              </a:spcAft>
              <a:defRPr/>
            </a:pPr>
            <a:r>
              <a:rPr lang="en-IN" sz="1200" b="1" kern="0" dirty="0">
                <a:solidFill>
                  <a:srgbClr val="FFFFFF"/>
                </a:solidFill>
                <a:latin typeface="+mj-lt"/>
                <a:cs typeface="Arial" panose="020B0604020202020204" pitchFamily="34" charset="0"/>
              </a:rPr>
              <a:t>Remote worker physical location </a:t>
            </a:r>
          </a:p>
        </p:txBody>
      </p:sp>
      <p:cxnSp>
        <p:nvCxnSpPr>
          <p:cNvPr id="81" name="Straight Connector 80">
            <a:extLst>
              <a:ext uri="{FF2B5EF4-FFF2-40B4-BE49-F238E27FC236}">
                <a16:creationId xmlns:a16="http://schemas.microsoft.com/office/drawing/2014/main" id="{C8A52C68-737B-47CC-9552-89DB9A1BF90A}"/>
              </a:ext>
            </a:extLst>
          </p:cNvPr>
          <p:cNvCxnSpPr>
            <a:cxnSpLocks/>
          </p:cNvCxnSpPr>
          <p:nvPr/>
        </p:nvCxnSpPr>
        <p:spPr bwMode="auto">
          <a:xfrm>
            <a:off x="3476030" y="2515595"/>
            <a:ext cx="620078" cy="0"/>
          </a:xfrm>
          <a:prstGeom prst="line">
            <a:avLst/>
          </a:prstGeom>
          <a:solidFill>
            <a:srgbClr val="2DB757"/>
          </a:solidFill>
          <a:ln w="9525" cap="flat" cmpd="sng" algn="ctr">
            <a:solidFill>
              <a:srgbClr val="74748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6D874632-0FBE-4A01-91E5-A5C85C0C6B72}"/>
              </a:ext>
            </a:extLst>
          </p:cNvPr>
          <p:cNvCxnSpPr>
            <a:cxnSpLocks/>
          </p:cNvCxnSpPr>
          <p:nvPr/>
        </p:nvCxnSpPr>
        <p:spPr bwMode="auto">
          <a:xfrm>
            <a:off x="5157081" y="2515595"/>
            <a:ext cx="534953" cy="0"/>
          </a:xfrm>
          <a:prstGeom prst="line">
            <a:avLst/>
          </a:prstGeom>
          <a:solidFill>
            <a:srgbClr val="2DB757"/>
          </a:solidFill>
          <a:ln w="9525" cap="flat" cmpd="sng" algn="ctr">
            <a:solidFill>
              <a:srgbClr val="74748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76">
            <a:extLst>
              <a:ext uri="{FF2B5EF4-FFF2-40B4-BE49-F238E27FC236}">
                <a16:creationId xmlns:a16="http://schemas.microsoft.com/office/drawing/2014/main" id="{88FE9DAD-5D85-4214-99A9-0BAD90FE7B5C}"/>
              </a:ext>
            </a:extLst>
          </p:cNvPr>
          <p:cNvSpPr txBox="1"/>
          <p:nvPr/>
        </p:nvSpPr>
        <p:spPr>
          <a:xfrm flipH="1">
            <a:off x="3685093" y="3559523"/>
            <a:ext cx="1773814" cy="249299"/>
          </a:xfrm>
          <a:prstGeom prst="rect">
            <a:avLst/>
          </a:prstGeom>
          <a:solidFill>
            <a:srgbClr val="C4C4CD"/>
          </a:solidFill>
          <a:ln>
            <a:noFill/>
          </a:ln>
        </p:spPr>
        <p:txBody>
          <a:bodyPr wrap="square" lIns="0" tIns="45720" rIns="0" bIns="45720" rtlCol="0" anchor="ctr" anchorCtr="1">
            <a:spAutoFit/>
          </a:bodyPr>
          <a:lstStyle/>
          <a:p>
            <a:pPr defTabSz="342728">
              <a:lnSpc>
                <a:spcPct val="85000"/>
              </a:lnSpc>
              <a:spcAft>
                <a:spcPts val="450"/>
              </a:spcAft>
              <a:buClr>
                <a:srgbClr val="27ACAA"/>
              </a:buClr>
              <a:buSzPct val="70000"/>
              <a:defRPr/>
            </a:pPr>
            <a:r>
              <a:rPr lang="en-US" sz="1200" b="1" kern="0" dirty="0">
                <a:solidFill>
                  <a:srgbClr val="2E2E38"/>
                </a:solidFill>
                <a:latin typeface="+mj-lt"/>
                <a:cs typeface="Arial" panose="020B0604020202020204" pitchFamily="34" charset="0"/>
              </a:rPr>
              <a:t>Risks</a:t>
            </a:r>
          </a:p>
        </p:txBody>
      </p:sp>
      <p:sp>
        <p:nvSpPr>
          <p:cNvPr id="42" name="TextBox 41">
            <a:extLst>
              <a:ext uri="{FF2B5EF4-FFF2-40B4-BE49-F238E27FC236}">
                <a16:creationId xmlns:a16="http://schemas.microsoft.com/office/drawing/2014/main" id="{7107F0CE-11A6-4250-8883-BC66560B7D46}"/>
              </a:ext>
            </a:extLst>
          </p:cNvPr>
          <p:cNvSpPr txBox="1"/>
          <p:nvPr/>
        </p:nvSpPr>
        <p:spPr>
          <a:xfrm>
            <a:off x="3913389" y="4080169"/>
            <a:ext cx="1773804" cy="498584"/>
          </a:xfrm>
          <a:prstGeom prst="rect">
            <a:avLst/>
          </a:prstGeom>
          <a:noFill/>
        </p:spPr>
        <p:txBody>
          <a:bodyPr wrap="square" lIns="0" tIns="27418" rIns="0" bIns="0" rtlCol="0">
            <a:spAutoFit/>
          </a:bodyPr>
          <a:lstStyle/>
          <a:p>
            <a:pPr defTabSz="342728">
              <a:lnSpc>
                <a:spcPct val="85000"/>
              </a:lnSpc>
              <a:spcAft>
                <a:spcPts val="450"/>
              </a:spcAft>
              <a:buClr>
                <a:srgbClr val="2E2E38">
                  <a:lumMod val="60000"/>
                  <a:lumOff val="40000"/>
                </a:srgbClr>
              </a:buClr>
              <a:buSzPct val="70000"/>
              <a:defRPr/>
            </a:pPr>
            <a:r>
              <a:rPr lang="en-US" sz="1200" kern="0" dirty="0">
                <a:solidFill>
                  <a:prstClr val="white"/>
                </a:solidFill>
                <a:latin typeface="+mj-lt"/>
                <a:cs typeface="Arial" panose="020B0604020202020204" pitchFamily="34" charset="0"/>
              </a:rPr>
              <a:t>Backpay awards, settlements and legal fees </a:t>
            </a:r>
            <a:endParaRPr lang="en-US" sz="1200" kern="0" dirty="0">
              <a:solidFill>
                <a:prstClr val="white"/>
              </a:solidFill>
              <a:latin typeface="+mj-lt"/>
            </a:endParaRPr>
          </a:p>
        </p:txBody>
      </p:sp>
      <p:cxnSp>
        <p:nvCxnSpPr>
          <p:cNvPr id="43" name="Straight Arrow Connector 42">
            <a:extLst>
              <a:ext uri="{FF2B5EF4-FFF2-40B4-BE49-F238E27FC236}">
                <a16:creationId xmlns:a16="http://schemas.microsoft.com/office/drawing/2014/main" id="{484EF6E9-5EF2-42A9-95FB-238BB5653924}"/>
              </a:ext>
            </a:extLst>
          </p:cNvPr>
          <p:cNvCxnSpPr>
            <a:cxnSpLocks/>
          </p:cNvCxnSpPr>
          <p:nvPr/>
        </p:nvCxnSpPr>
        <p:spPr>
          <a:xfrm>
            <a:off x="3536929" y="5289912"/>
            <a:ext cx="336408" cy="0"/>
          </a:xfrm>
          <a:prstGeom prst="straightConnector1">
            <a:avLst/>
          </a:prstGeom>
          <a:noFill/>
          <a:ln w="9525" cap="flat" cmpd="sng" algn="ctr">
            <a:solidFill>
              <a:srgbClr val="C4C4CD"/>
            </a:solidFill>
            <a:prstDash val="solid"/>
            <a:headEnd type="triangle"/>
            <a:tailEnd type="triangle"/>
          </a:ln>
          <a:effectLst/>
        </p:spPr>
      </p:cxnSp>
      <p:cxnSp>
        <p:nvCxnSpPr>
          <p:cNvPr id="44" name="Straight Arrow Connector 43">
            <a:extLst>
              <a:ext uri="{FF2B5EF4-FFF2-40B4-BE49-F238E27FC236}">
                <a16:creationId xmlns:a16="http://schemas.microsoft.com/office/drawing/2014/main" id="{739A40C5-0986-48A0-BA31-4CC0AF8D4D38}"/>
              </a:ext>
            </a:extLst>
          </p:cNvPr>
          <p:cNvCxnSpPr>
            <a:cxnSpLocks/>
          </p:cNvCxnSpPr>
          <p:nvPr/>
        </p:nvCxnSpPr>
        <p:spPr>
          <a:xfrm flipH="1">
            <a:off x="3553828" y="4164893"/>
            <a:ext cx="319509" cy="0"/>
          </a:xfrm>
          <a:prstGeom prst="straightConnector1">
            <a:avLst/>
          </a:prstGeom>
          <a:noFill/>
          <a:ln w="9525" cap="flat" cmpd="sng" algn="ctr">
            <a:solidFill>
              <a:srgbClr val="C4C4CD"/>
            </a:solidFill>
            <a:prstDash val="solid"/>
            <a:tailEnd type="triangle"/>
          </a:ln>
          <a:effectLst/>
        </p:spPr>
      </p:cxnSp>
      <p:sp>
        <p:nvSpPr>
          <p:cNvPr id="45" name="TextBox 44">
            <a:extLst>
              <a:ext uri="{FF2B5EF4-FFF2-40B4-BE49-F238E27FC236}">
                <a16:creationId xmlns:a16="http://schemas.microsoft.com/office/drawing/2014/main" id="{4D0F6EF7-1D24-46E6-9068-D7BE9334DD1D}"/>
              </a:ext>
            </a:extLst>
          </p:cNvPr>
          <p:cNvSpPr txBox="1"/>
          <p:nvPr/>
        </p:nvSpPr>
        <p:spPr>
          <a:xfrm>
            <a:off x="3889031" y="4687357"/>
            <a:ext cx="1773804" cy="341618"/>
          </a:xfrm>
          <a:prstGeom prst="rect">
            <a:avLst/>
          </a:prstGeom>
          <a:noFill/>
        </p:spPr>
        <p:txBody>
          <a:bodyPr wrap="square" lIns="0" tIns="27418" rIns="0" bIns="0" rtlCol="0">
            <a:spAutoFit/>
          </a:bodyPr>
          <a:lstStyle/>
          <a:p>
            <a:pPr defTabSz="342728">
              <a:lnSpc>
                <a:spcPct val="85000"/>
              </a:lnSpc>
              <a:spcAft>
                <a:spcPts val="450"/>
              </a:spcAft>
              <a:buClr>
                <a:srgbClr val="2E2E38">
                  <a:lumMod val="60000"/>
                  <a:lumOff val="40000"/>
                </a:srgbClr>
              </a:buClr>
              <a:buSzPct val="70000"/>
              <a:defRPr/>
            </a:pPr>
            <a:r>
              <a:rPr lang="en-US" sz="1200" kern="0" dirty="0">
                <a:solidFill>
                  <a:prstClr val="white"/>
                </a:solidFill>
                <a:latin typeface="+mj-lt"/>
                <a:cs typeface="Arial" panose="020B0604020202020204" pitchFamily="34" charset="0"/>
              </a:rPr>
              <a:t>Tax penalty and</a:t>
            </a:r>
            <a:br>
              <a:rPr lang="en-US" sz="1200" kern="0" dirty="0">
                <a:solidFill>
                  <a:prstClr val="white"/>
                </a:solidFill>
                <a:latin typeface="+mj-lt"/>
                <a:cs typeface="Arial" panose="020B0604020202020204" pitchFamily="34" charset="0"/>
              </a:rPr>
            </a:br>
            <a:r>
              <a:rPr lang="en-US" sz="1200" kern="0" dirty="0">
                <a:solidFill>
                  <a:prstClr val="white"/>
                </a:solidFill>
                <a:latin typeface="+mj-lt"/>
                <a:cs typeface="Arial" panose="020B0604020202020204" pitchFamily="34" charset="0"/>
              </a:rPr>
              <a:t> interest </a:t>
            </a:r>
            <a:endParaRPr lang="en-US" sz="1200" kern="0" dirty="0">
              <a:solidFill>
                <a:prstClr val="white"/>
              </a:solidFill>
              <a:latin typeface="+mj-lt"/>
            </a:endParaRPr>
          </a:p>
        </p:txBody>
      </p:sp>
      <p:sp>
        <p:nvSpPr>
          <p:cNvPr id="46" name="TextBox 45">
            <a:extLst>
              <a:ext uri="{FF2B5EF4-FFF2-40B4-BE49-F238E27FC236}">
                <a16:creationId xmlns:a16="http://schemas.microsoft.com/office/drawing/2014/main" id="{81CF6959-7AF9-4863-A8E2-6F4AFB011B53}"/>
              </a:ext>
            </a:extLst>
          </p:cNvPr>
          <p:cNvSpPr txBox="1"/>
          <p:nvPr/>
        </p:nvSpPr>
        <p:spPr>
          <a:xfrm>
            <a:off x="3889031" y="5192277"/>
            <a:ext cx="1773804" cy="184652"/>
          </a:xfrm>
          <a:prstGeom prst="rect">
            <a:avLst/>
          </a:prstGeom>
          <a:noFill/>
        </p:spPr>
        <p:txBody>
          <a:bodyPr wrap="square" lIns="0" tIns="27418" rIns="0" bIns="0" rtlCol="0">
            <a:spAutoFit/>
          </a:bodyPr>
          <a:lstStyle/>
          <a:p>
            <a:pPr defTabSz="342728">
              <a:lnSpc>
                <a:spcPct val="85000"/>
              </a:lnSpc>
              <a:spcAft>
                <a:spcPts val="450"/>
              </a:spcAft>
              <a:buClr>
                <a:srgbClr val="2E2E38">
                  <a:lumMod val="60000"/>
                  <a:lumOff val="40000"/>
                </a:srgbClr>
              </a:buClr>
              <a:buSzPct val="70000"/>
              <a:defRPr/>
            </a:pPr>
            <a:r>
              <a:rPr lang="en-US" sz="1200" kern="0" dirty="0">
                <a:solidFill>
                  <a:prstClr val="white"/>
                </a:solidFill>
                <a:latin typeface="+mj-lt"/>
                <a:cs typeface="Arial" panose="020B0604020202020204" pitchFamily="34" charset="0"/>
              </a:rPr>
              <a:t>Loss of employee morale </a:t>
            </a:r>
          </a:p>
        </p:txBody>
      </p:sp>
      <p:sp>
        <p:nvSpPr>
          <p:cNvPr id="47" name="TextBox 46">
            <a:extLst>
              <a:ext uri="{FF2B5EF4-FFF2-40B4-BE49-F238E27FC236}">
                <a16:creationId xmlns:a16="http://schemas.microsoft.com/office/drawing/2014/main" id="{C967370E-D38B-431D-A44C-03EAF9C60CB0}"/>
              </a:ext>
            </a:extLst>
          </p:cNvPr>
          <p:cNvSpPr txBox="1"/>
          <p:nvPr/>
        </p:nvSpPr>
        <p:spPr>
          <a:xfrm>
            <a:off x="3891093" y="5637392"/>
            <a:ext cx="1732817" cy="341618"/>
          </a:xfrm>
          <a:prstGeom prst="rect">
            <a:avLst/>
          </a:prstGeom>
          <a:noFill/>
        </p:spPr>
        <p:txBody>
          <a:bodyPr wrap="square" lIns="0" tIns="27418" rIns="0" bIns="0" rtlCol="0">
            <a:spAutoFit/>
          </a:bodyPr>
          <a:lstStyle/>
          <a:p>
            <a:pPr defTabSz="342728">
              <a:lnSpc>
                <a:spcPct val="85000"/>
              </a:lnSpc>
              <a:spcAft>
                <a:spcPts val="450"/>
              </a:spcAft>
              <a:buClr>
                <a:srgbClr val="2E2E38">
                  <a:lumMod val="60000"/>
                  <a:lumOff val="40000"/>
                </a:srgbClr>
              </a:buClr>
              <a:buSzPct val="70000"/>
              <a:defRPr/>
            </a:pPr>
            <a:r>
              <a:rPr lang="en-US" sz="1200" kern="0" dirty="0">
                <a:solidFill>
                  <a:prstClr val="white"/>
                </a:solidFill>
                <a:latin typeface="+mj-lt"/>
                <a:cs typeface="Arial" panose="020B0604020202020204" pitchFamily="34" charset="0"/>
              </a:rPr>
              <a:t>Loss of business reputation </a:t>
            </a:r>
            <a:endParaRPr lang="en-US" sz="1200" kern="0" dirty="0">
              <a:solidFill>
                <a:prstClr val="white"/>
              </a:solidFill>
              <a:latin typeface="+mj-lt"/>
            </a:endParaRPr>
          </a:p>
        </p:txBody>
      </p:sp>
      <p:cxnSp>
        <p:nvCxnSpPr>
          <p:cNvPr id="48" name="Straight Arrow Connector 47">
            <a:extLst>
              <a:ext uri="{FF2B5EF4-FFF2-40B4-BE49-F238E27FC236}">
                <a16:creationId xmlns:a16="http://schemas.microsoft.com/office/drawing/2014/main" id="{5E2B685B-2D75-47C3-AE2D-F74B32D85FD3}"/>
              </a:ext>
            </a:extLst>
          </p:cNvPr>
          <p:cNvCxnSpPr>
            <a:cxnSpLocks/>
          </p:cNvCxnSpPr>
          <p:nvPr/>
        </p:nvCxnSpPr>
        <p:spPr>
          <a:xfrm>
            <a:off x="3536929" y="5745364"/>
            <a:ext cx="336408" cy="0"/>
          </a:xfrm>
          <a:prstGeom prst="straightConnector1">
            <a:avLst/>
          </a:prstGeom>
          <a:noFill/>
          <a:ln w="9525" cap="flat" cmpd="sng" algn="ctr">
            <a:solidFill>
              <a:srgbClr val="C4C4CD"/>
            </a:solidFill>
            <a:prstDash val="solid"/>
            <a:headEnd type="triangle"/>
            <a:tailEnd type="triangle"/>
          </a:ln>
          <a:effectLst/>
        </p:spPr>
      </p:cxnSp>
      <p:cxnSp>
        <p:nvCxnSpPr>
          <p:cNvPr id="41" name="Straight Arrow Connector 40">
            <a:extLst>
              <a:ext uri="{FF2B5EF4-FFF2-40B4-BE49-F238E27FC236}">
                <a16:creationId xmlns:a16="http://schemas.microsoft.com/office/drawing/2014/main" id="{3790CA0F-2621-41B4-9FA4-F6A8BC48968E}"/>
              </a:ext>
            </a:extLst>
          </p:cNvPr>
          <p:cNvCxnSpPr>
            <a:cxnSpLocks/>
          </p:cNvCxnSpPr>
          <p:nvPr/>
        </p:nvCxnSpPr>
        <p:spPr>
          <a:xfrm>
            <a:off x="4495558" y="4952003"/>
            <a:ext cx="335203" cy="0"/>
          </a:xfrm>
          <a:prstGeom prst="straightConnector1">
            <a:avLst/>
          </a:prstGeom>
          <a:noFill/>
          <a:ln w="9525" cap="flat" cmpd="sng" algn="ctr">
            <a:solidFill>
              <a:srgbClr val="C4C4CD"/>
            </a:solidFill>
            <a:prstDash val="solid"/>
            <a:tailEnd type="triangle"/>
          </a:ln>
          <a:effectLst/>
        </p:spPr>
      </p:cxnSp>
      <p:sp>
        <p:nvSpPr>
          <p:cNvPr id="37" name="Title 36">
            <a:extLst>
              <a:ext uri="{FF2B5EF4-FFF2-40B4-BE49-F238E27FC236}">
                <a16:creationId xmlns:a16="http://schemas.microsoft.com/office/drawing/2014/main" id="{DE694015-7C27-4CC6-B9D7-8A399EC9FE88}"/>
              </a:ext>
            </a:extLst>
          </p:cNvPr>
          <p:cNvSpPr>
            <a:spLocks noGrp="1"/>
          </p:cNvSpPr>
          <p:nvPr>
            <p:ph type="title"/>
          </p:nvPr>
        </p:nvSpPr>
        <p:spPr>
          <a:xfrm>
            <a:off x="457201" y="294200"/>
            <a:ext cx="8229600" cy="590400"/>
          </a:xfrm>
        </p:spPr>
        <p:txBody>
          <a:bodyPr vert="horz"/>
          <a:lstStyle/>
          <a:p>
            <a:r>
              <a:rPr lang="en-US" dirty="0"/>
              <a:t>Why does the remote worker’s physical location matter?</a:t>
            </a:r>
          </a:p>
        </p:txBody>
      </p:sp>
      <p:sp>
        <p:nvSpPr>
          <p:cNvPr id="109" name="Content Placeholder 108">
            <a:extLst>
              <a:ext uri="{FF2B5EF4-FFF2-40B4-BE49-F238E27FC236}">
                <a16:creationId xmlns:a16="http://schemas.microsoft.com/office/drawing/2014/main" id="{C91B007E-45F0-41E9-9E3E-E1A662BB9A90}"/>
              </a:ext>
            </a:extLst>
          </p:cNvPr>
          <p:cNvSpPr>
            <a:spLocks noGrp="1" noChangeAspect="1"/>
          </p:cNvSpPr>
          <p:nvPr>
            <p:ph idx="1"/>
          </p:nvPr>
        </p:nvSpPr>
        <p:spPr>
          <a:xfrm>
            <a:off x="459487" y="1137920"/>
            <a:ext cx="8229600" cy="646331"/>
          </a:xfrm>
        </p:spPr>
        <p:txBody>
          <a:bodyPr>
            <a:spAutoFit/>
          </a:bodyPr>
          <a:lstStyle/>
          <a:p>
            <a:pPr marL="0" indent="0">
              <a:buNone/>
            </a:pPr>
            <a:r>
              <a:rPr lang="en-US" sz="1400" dirty="0"/>
              <a:t>If an employee works from home on more than an occasional basis, the physical location of the remote work is generally treated just as any place of business of the employer. This has significant implications for employers if the requirements of the remote worker’s state/locality are ignored.</a:t>
            </a:r>
          </a:p>
        </p:txBody>
      </p:sp>
      <p:graphicFrame>
        <p:nvGraphicFramePr>
          <p:cNvPr id="117" name="Table 116">
            <a:extLst>
              <a:ext uri="{FF2B5EF4-FFF2-40B4-BE49-F238E27FC236}">
                <a16:creationId xmlns:a16="http://schemas.microsoft.com/office/drawing/2014/main" id="{DA9197A1-27E3-44A1-A3B1-AD96DABE93B2}"/>
              </a:ext>
            </a:extLst>
          </p:cNvPr>
          <p:cNvGraphicFramePr>
            <a:graphicFrameLocks noGrp="1"/>
          </p:cNvGraphicFramePr>
          <p:nvPr/>
        </p:nvGraphicFramePr>
        <p:xfrm>
          <a:off x="5772179" y="2856799"/>
          <a:ext cx="2916908" cy="3043758"/>
        </p:xfrm>
        <a:graphic>
          <a:graphicData uri="http://schemas.openxmlformats.org/drawingml/2006/table">
            <a:tbl>
              <a:tblPr firstRow="1" bandRow="1">
                <a:tableStyleId>{5C22544A-7EE6-4342-B048-85BDC9FD1C3A}</a:tableStyleId>
              </a:tblPr>
              <a:tblGrid>
                <a:gridCol w="2916908">
                  <a:extLst>
                    <a:ext uri="{9D8B030D-6E8A-4147-A177-3AD203B41FA5}">
                      <a16:colId xmlns:a16="http://schemas.microsoft.com/office/drawing/2014/main" val="403334606"/>
                    </a:ext>
                  </a:extLst>
                </a:gridCol>
              </a:tblGrid>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200" b="0" kern="0" dirty="0">
                          <a:solidFill>
                            <a:schemeClr val="bg1"/>
                          </a:solidFill>
                          <a:latin typeface="+mj-lt"/>
                          <a:ea typeface="+mn-ea"/>
                          <a:cs typeface="Arial" panose="020B0604020202020204" pitchFamily="34" charset="0"/>
                        </a:rPr>
                        <a:t>State income/withholding</a:t>
                      </a:r>
                    </a:p>
                  </a:txBody>
                  <a:tcPr marL="68544" marR="68544" marT="34272" marB="34272">
                    <a:lnL w="12700" cmpd="sng">
                      <a:noFill/>
                    </a:lnL>
                    <a:lnR w="12700" cmpd="sng">
                      <a:noFill/>
                    </a:lnR>
                    <a:lnT w="12700" cmpd="sng">
                      <a:noFill/>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212598"/>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200" b="0" kern="0" dirty="0">
                          <a:solidFill>
                            <a:schemeClr val="bg1"/>
                          </a:solidFill>
                          <a:latin typeface="+mj-lt"/>
                          <a:ea typeface="+mn-ea"/>
                          <a:cs typeface="Arial" panose="020B0604020202020204" pitchFamily="34" charset="0"/>
                        </a:rPr>
                        <a:t>Local tax/withholding</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019740"/>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200" b="0" kern="0" dirty="0">
                          <a:solidFill>
                            <a:schemeClr val="bg1"/>
                          </a:solidFill>
                          <a:latin typeface="+mj-lt"/>
                          <a:ea typeface="+mn-ea"/>
                          <a:cs typeface="Arial" panose="020B0604020202020204" pitchFamily="34" charset="0"/>
                        </a:rPr>
                        <a:t>Local occupational license fees</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545900"/>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200" b="0" kern="0" dirty="0">
                          <a:solidFill>
                            <a:schemeClr val="bg1"/>
                          </a:solidFill>
                          <a:latin typeface="+mj-lt"/>
                          <a:ea typeface="+mn-ea"/>
                          <a:cs typeface="Arial" panose="020B0604020202020204" pitchFamily="34" charset="0"/>
                        </a:rPr>
                        <a:t>New-hire reporting</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971537"/>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200" kern="0" dirty="0">
                          <a:solidFill>
                            <a:schemeClr val="bg1"/>
                          </a:solidFill>
                          <a:latin typeface="+mj-lt"/>
                          <a:cs typeface="Arial" panose="020B0604020202020204" pitchFamily="34" charset="0"/>
                        </a:rPr>
                        <a:t>State unemployment insurance</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90079"/>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200" kern="0" dirty="0">
                          <a:solidFill>
                            <a:schemeClr val="bg1"/>
                          </a:solidFill>
                          <a:latin typeface="+mj-lt"/>
                          <a:cs typeface="Arial" panose="020B0604020202020204" pitchFamily="34" charset="0"/>
                        </a:rPr>
                        <a:t>Disability insurance</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94509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0" dirty="0">
                          <a:solidFill>
                            <a:schemeClr val="bg1"/>
                          </a:solidFill>
                          <a:latin typeface="+mj-lt"/>
                          <a:cs typeface="Arial" panose="020B0604020202020204" pitchFamily="34" charset="0"/>
                        </a:rPr>
                        <a:t>Paid family and medical leave insurance</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5675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mj-lt"/>
                          <a:cs typeface="Arial" panose="020B0604020202020204" pitchFamily="34" charset="0"/>
                        </a:rPr>
                        <a:t>Other state/local payroll tax</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38655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mj-lt"/>
                          <a:cs typeface="Arial" panose="020B0604020202020204" pitchFamily="34" charset="0"/>
                        </a:rPr>
                        <a:t>State tax exemption</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04536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mj-lt"/>
                          <a:cs typeface="Arial" panose="020B0604020202020204" pitchFamily="34" charset="0"/>
                        </a:rPr>
                        <a:t>State exempt organization filing requirements</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30906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mj-lt"/>
                          <a:cs typeface="Arial" panose="020B0604020202020204" pitchFamily="34" charset="0"/>
                        </a:rPr>
                        <a:t>Sales and use tax</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83234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kern="0" dirty="0">
                        <a:solidFill>
                          <a:schemeClr val="bg1"/>
                        </a:solidFill>
                        <a:latin typeface="+mj-lt"/>
                        <a:cs typeface="Arial" panose="020B0604020202020204" pitchFamily="34" charset="0"/>
                      </a:endParaRP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9546105"/>
                  </a:ext>
                </a:extLst>
              </a:tr>
            </a:tbl>
          </a:graphicData>
        </a:graphic>
      </p:graphicFrame>
      <p:graphicFrame>
        <p:nvGraphicFramePr>
          <p:cNvPr id="38" name="Table 116">
            <a:extLst>
              <a:ext uri="{FF2B5EF4-FFF2-40B4-BE49-F238E27FC236}">
                <a16:creationId xmlns:a16="http://schemas.microsoft.com/office/drawing/2014/main" id="{05EBCF16-A73E-42E2-A348-1218C58CC3F3}"/>
              </a:ext>
            </a:extLst>
          </p:cNvPr>
          <p:cNvGraphicFramePr>
            <a:graphicFrameLocks noGrp="1"/>
          </p:cNvGraphicFramePr>
          <p:nvPr/>
        </p:nvGraphicFramePr>
        <p:xfrm>
          <a:off x="428581" y="3229985"/>
          <a:ext cx="2916908" cy="2860878"/>
        </p:xfrm>
        <a:graphic>
          <a:graphicData uri="http://schemas.openxmlformats.org/drawingml/2006/table">
            <a:tbl>
              <a:tblPr firstRow="1" bandRow="1">
                <a:tableStyleId>{5C22544A-7EE6-4342-B048-85BDC9FD1C3A}</a:tableStyleId>
              </a:tblPr>
              <a:tblGrid>
                <a:gridCol w="2916908">
                  <a:extLst>
                    <a:ext uri="{9D8B030D-6E8A-4147-A177-3AD203B41FA5}">
                      <a16:colId xmlns:a16="http://schemas.microsoft.com/office/drawing/2014/main" val="403334606"/>
                    </a:ext>
                  </a:extLst>
                </a:gridCol>
              </a:tblGrid>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200" b="0" kern="0" dirty="0">
                          <a:solidFill>
                            <a:schemeClr val="bg1"/>
                          </a:solidFill>
                          <a:latin typeface="+mj-lt"/>
                          <a:ea typeface="+mn-ea"/>
                          <a:cs typeface="Arial" panose="020B0604020202020204" pitchFamily="34" charset="0"/>
                        </a:rPr>
                        <a:t>Minimum wage </a:t>
                      </a:r>
                    </a:p>
                  </a:txBody>
                  <a:tcPr marL="68544" marR="68544" marT="34272" marB="34272">
                    <a:lnL w="12700" cmpd="sng">
                      <a:noFill/>
                    </a:lnL>
                    <a:lnR w="12700" cmpd="sng">
                      <a:noFill/>
                    </a:lnR>
                    <a:lnT w="12700" cmpd="sng">
                      <a:noFill/>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212598"/>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200" b="0" kern="0" dirty="0">
                          <a:solidFill>
                            <a:schemeClr val="bg1"/>
                          </a:solidFill>
                          <a:latin typeface="+mj-lt"/>
                          <a:ea typeface="+mn-ea"/>
                          <a:cs typeface="Arial" panose="020B0604020202020204" pitchFamily="34" charset="0"/>
                        </a:rPr>
                        <a:t>Frequency of pay </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019740"/>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200" b="0" kern="0" dirty="0">
                          <a:solidFill>
                            <a:schemeClr val="bg1"/>
                          </a:solidFill>
                          <a:latin typeface="+mj-lt"/>
                          <a:ea typeface="+mn-ea"/>
                          <a:cs typeface="Arial" panose="020B0604020202020204" pitchFamily="34" charset="0"/>
                        </a:rPr>
                        <a:t>Overtime pay </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545900"/>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200" b="0" kern="0" dirty="0">
                          <a:solidFill>
                            <a:schemeClr val="bg1"/>
                          </a:solidFill>
                          <a:latin typeface="+mj-lt"/>
                          <a:ea typeface="+mn-ea"/>
                          <a:cs typeface="Arial" panose="020B0604020202020204" pitchFamily="34" charset="0"/>
                        </a:rPr>
                        <a:t>Timing for final wages </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971537"/>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200" kern="0" dirty="0">
                          <a:solidFill>
                            <a:schemeClr val="bg1"/>
                          </a:solidFill>
                          <a:latin typeface="+mj-lt"/>
                          <a:cs typeface="Arial" panose="020B0604020202020204" pitchFamily="34" charset="0"/>
                        </a:rPr>
                        <a:t>Payment of accrued vacation</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90079"/>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200" kern="0" dirty="0">
                          <a:solidFill>
                            <a:schemeClr val="bg1"/>
                          </a:solidFill>
                          <a:latin typeface="+mj-lt"/>
                          <a:cs typeface="Arial" panose="020B0604020202020204" pitchFamily="34" charset="0"/>
                        </a:rPr>
                        <a:t>Requirement for unpaid leave </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945090"/>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bg1"/>
                          </a:solidFill>
                          <a:latin typeface="+mj-lt"/>
                          <a:cs typeface="Arial" panose="020B0604020202020204" pitchFamily="34" charset="0"/>
                        </a:rPr>
                        <a:t>Limitations on deductions from pay</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567501"/>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bg1"/>
                          </a:solidFill>
                          <a:latin typeface="+mj-lt"/>
                          <a:cs typeface="Arial" panose="020B0604020202020204" pitchFamily="34" charset="0"/>
                        </a:rPr>
                        <a:t>Direct deposit/pay cards </a:t>
                      </a:r>
                      <a:endParaRPr lang="en-US" sz="1200" b="0" kern="0" dirty="0">
                        <a:solidFill>
                          <a:schemeClr val="bg1"/>
                        </a:solidFill>
                        <a:latin typeface="+mj-lt"/>
                        <a:cs typeface="Arial" panose="020B0604020202020204" pitchFamily="34" charset="0"/>
                      </a:endParaRP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386559"/>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mj-lt"/>
                          <a:cs typeface="Arial" panose="020B0604020202020204" pitchFamily="34" charset="0"/>
                        </a:rPr>
                        <a:t>Employee notices/posters</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045360"/>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mj-lt"/>
                          <a:cs typeface="Arial" panose="020B0604020202020204" pitchFamily="34" charset="0"/>
                        </a:rPr>
                        <a:t>Workers’ compensation</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309066"/>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mj-lt"/>
                          <a:cs typeface="Arial" panose="020B0604020202020204" pitchFamily="34" charset="0"/>
                        </a:rPr>
                        <a:t>Other employment law</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832345"/>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bg1"/>
                          </a:solidFill>
                          <a:latin typeface="+mj-lt"/>
                          <a:cs typeface="Arial" panose="020B0604020202020204" pitchFamily="34" charset="0"/>
                        </a:rPr>
                        <a:t>Workplace health and safety law</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9546105"/>
                  </a:ext>
                </a:extLst>
              </a:tr>
            </a:tbl>
          </a:graphicData>
        </a:graphic>
      </p:graphicFrame>
      <p:cxnSp>
        <p:nvCxnSpPr>
          <p:cNvPr id="83" name="Straight Connector 82">
            <a:extLst>
              <a:ext uri="{FF2B5EF4-FFF2-40B4-BE49-F238E27FC236}">
                <a16:creationId xmlns:a16="http://schemas.microsoft.com/office/drawing/2014/main" id="{A42F1E7D-247C-4599-B1C5-08DCCEAB4E0C}"/>
              </a:ext>
            </a:extLst>
          </p:cNvPr>
          <p:cNvCxnSpPr>
            <a:cxnSpLocks/>
          </p:cNvCxnSpPr>
          <p:nvPr/>
        </p:nvCxnSpPr>
        <p:spPr bwMode="auto">
          <a:xfrm flipH="1">
            <a:off x="4631375" y="3053583"/>
            <a:ext cx="1618" cy="313476"/>
          </a:xfrm>
          <a:prstGeom prst="line">
            <a:avLst/>
          </a:prstGeom>
          <a:solidFill>
            <a:srgbClr val="2DB757"/>
          </a:solidFill>
          <a:ln w="9525" cap="flat" cmpd="sng" algn="ctr">
            <a:solidFill>
              <a:srgbClr val="74748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9867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BBA907-887A-4227-A991-09702EF0F1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B8BBA907-887A-4227-A991-09702EF0F1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5" name="Text Box 9">
            <a:extLst>
              <a:ext uri="{FF2B5EF4-FFF2-40B4-BE49-F238E27FC236}">
                <a16:creationId xmlns:a16="http://schemas.microsoft.com/office/drawing/2014/main" id="{30CECC32-B25B-41DA-8B82-6E1B514594D1}"/>
              </a:ext>
            </a:extLst>
          </p:cNvPr>
          <p:cNvSpPr txBox="1">
            <a:spLocks noChangeArrowheads="1"/>
          </p:cNvSpPr>
          <p:nvPr/>
        </p:nvSpPr>
        <p:spPr bwMode="auto">
          <a:xfrm>
            <a:off x="1703116" y="3795244"/>
            <a:ext cx="1503905" cy="452482"/>
          </a:xfrm>
          <a:prstGeom prst="rect">
            <a:avLst/>
          </a:prstGeom>
          <a:solidFill>
            <a:schemeClr val="tx1"/>
          </a:solidFill>
          <a:ln w="9525">
            <a:solidFill>
              <a:srgbClr val="747480"/>
            </a:solidFill>
            <a:miter lim="800000"/>
            <a:headEnd/>
            <a:tailEnd/>
          </a:ln>
        </p:spPr>
        <p:txBody>
          <a:bodyPr lIns="35225" tIns="68544" rIns="35225" bIns="68544"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Wage hour and employment law </a:t>
            </a:r>
          </a:p>
        </p:txBody>
      </p:sp>
      <p:sp>
        <p:nvSpPr>
          <p:cNvPr id="182" name="Text Box 9">
            <a:extLst>
              <a:ext uri="{FF2B5EF4-FFF2-40B4-BE49-F238E27FC236}">
                <a16:creationId xmlns:a16="http://schemas.microsoft.com/office/drawing/2014/main" id="{C373F67E-1A1A-4660-B34F-13B3B9F3275E}"/>
              </a:ext>
            </a:extLst>
          </p:cNvPr>
          <p:cNvSpPr txBox="1">
            <a:spLocks noChangeArrowheads="1"/>
          </p:cNvSpPr>
          <p:nvPr/>
        </p:nvSpPr>
        <p:spPr bwMode="auto">
          <a:xfrm>
            <a:off x="466037" y="3153229"/>
            <a:ext cx="1316255" cy="443380"/>
          </a:xfrm>
          <a:prstGeom prst="rect">
            <a:avLst/>
          </a:prstGeom>
          <a:solidFill>
            <a:schemeClr val="tx1"/>
          </a:solidFill>
          <a:ln w="9525">
            <a:solidFill>
              <a:srgbClr val="747480"/>
            </a:solidFill>
            <a:miter lim="800000"/>
            <a:headEnd/>
            <a:tailEnd/>
          </a:ln>
        </p:spPr>
        <p:txBody>
          <a:bodyPr lIns="35225" tIns="68544" rIns="35225" bIns="68544"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Income tax withholding </a:t>
            </a:r>
          </a:p>
        </p:txBody>
      </p:sp>
      <p:sp>
        <p:nvSpPr>
          <p:cNvPr id="183" name="Text Box 9">
            <a:extLst>
              <a:ext uri="{FF2B5EF4-FFF2-40B4-BE49-F238E27FC236}">
                <a16:creationId xmlns:a16="http://schemas.microsoft.com/office/drawing/2014/main" id="{A88DD769-7E37-4F80-9754-C7E61C1DB305}"/>
              </a:ext>
            </a:extLst>
          </p:cNvPr>
          <p:cNvSpPr txBox="1">
            <a:spLocks noChangeArrowheads="1"/>
          </p:cNvSpPr>
          <p:nvPr/>
        </p:nvSpPr>
        <p:spPr bwMode="auto">
          <a:xfrm>
            <a:off x="3136682" y="3148678"/>
            <a:ext cx="1316255" cy="452482"/>
          </a:xfrm>
          <a:prstGeom prst="rect">
            <a:avLst/>
          </a:prstGeom>
          <a:solidFill>
            <a:schemeClr val="tx1"/>
          </a:solidFill>
          <a:ln w="9525">
            <a:solidFill>
              <a:srgbClr val="747480"/>
            </a:solidFill>
            <a:miter lim="800000"/>
            <a:headEnd/>
            <a:tailEnd/>
          </a:ln>
        </p:spPr>
        <p:txBody>
          <a:bodyPr lIns="35225" tIns="68544" rIns="35225" bIns="68544"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Unemployment</a:t>
            </a:r>
          </a:p>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insurance </a:t>
            </a:r>
          </a:p>
        </p:txBody>
      </p:sp>
      <p:sp>
        <p:nvSpPr>
          <p:cNvPr id="175" name="Text Box 9">
            <a:extLst>
              <a:ext uri="{FF2B5EF4-FFF2-40B4-BE49-F238E27FC236}">
                <a16:creationId xmlns:a16="http://schemas.microsoft.com/office/drawing/2014/main" id="{84B3D395-435F-4355-A868-8562B674789F}"/>
              </a:ext>
            </a:extLst>
          </p:cNvPr>
          <p:cNvSpPr txBox="1">
            <a:spLocks noChangeArrowheads="1"/>
          </p:cNvSpPr>
          <p:nvPr/>
        </p:nvSpPr>
        <p:spPr bwMode="auto">
          <a:xfrm>
            <a:off x="4920433" y="3795244"/>
            <a:ext cx="1388220" cy="443381"/>
          </a:xfrm>
          <a:prstGeom prst="rect">
            <a:avLst/>
          </a:prstGeom>
          <a:solidFill>
            <a:schemeClr val="tx1"/>
          </a:solidFill>
          <a:ln w="9525">
            <a:solidFill>
              <a:srgbClr val="747480"/>
            </a:solidFill>
            <a:miter lim="800000"/>
            <a:headEnd/>
            <a:tailEnd/>
          </a:ln>
        </p:spPr>
        <p:txBody>
          <a:bodyPr lIns="35225" tIns="68544" rIns="35225" bIns="68544"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Income tax withholding </a:t>
            </a:r>
          </a:p>
        </p:txBody>
      </p:sp>
      <p:sp>
        <p:nvSpPr>
          <p:cNvPr id="156" name="Text Box 9">
            <a:extLst>
              <a:ext uri="{FF2B5EF4-FFF2-40B4-BE49-F238E27FC236}">
                <a16:creationId xmlns:a16="http://schemas.microsoft.com/office/drawing/2014/main" id="{EB4FD4D7-DDB0-4F9F-9983-7CAF9CA30C07}"/>
              </a:ext>
            </a:extLst>
          </p:cNvPr>
          <p:cNvSpPr txBox="1">
            <a:spLocks noChangeArrowheads="1"/>
          </p:cNvSpPr>
          <p:nvPr/>
        </p:nvSpPr>
        <p:spPr bwMode="auto">
          <a:xfrm>
            <a:off x="4691063" y="2615610"/>
            <a:ext cx="3995737" cy="332124"/>
          </a:xfrm>
          <a:prstGeom prst="rect">
            <a:avLst/>
          </a:prstGeom>
          <a:solidFill>
            <a:srgbClr val="747480"/>
          </a:solidFill>
          <a:ln w="9525">
            <a:noFill/>
            <a:miter lim="800000"/>
            <a:headEnd/>
            <a:tailEnd/>
          </a:ln>
        </p:spPr>
        <p:txBody>
          <a:bodyPr lIns="35225" tIns="35225" rIns="35225" bIns="35225"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b="1" dirty="0">
                <a:solidFill>
                  <a:schemeClr val="bg1"/>
                </a:solidFill>
                <a:uFill>
                  <a:solidFill>
                    <a:srgbClr val="FFFFFF"/>
                  </a:solidFill>
                </a:uFill>
                <a:latin typeface="+mj-lt"/>
                <a:ea typeface="EYInterstate Regular"/>
                <a:cs typeface="Arial" panose="020B0604020202020204" pitchFamily="34" charset="0"/>
              </a:rPr>
              <a:t>Convenience of employer rule?</a:t>
            </a:r>
          </a:p>
        </p:txBody>
      </p:sp>
      <p:cxnSp>
        <p:nvCxnSpPr>
          <p:cNvPr id="146" name="Straight Connector 145">
            <a:extLst>
              <a:ext uri="{FF2B5EF4-FFF2-40B4-BE49-F238E27FC236}">
                <a16:creationId xmlns:a16="http://schemas.microsoft.com/office/drawing/2014/main" id="{DED6AB6E-9A3D-420F-A61B-8424542B6F43}"/>
              </a:ext>
            </a:extLst>
          </p:cNvPr>
          <p:cNvCxnSpPr>
            <a:cxnSpLocks/>
            <a:stCxn id="151" idx="2"/>
            <a:endCxn id="145" idx="0"/>
          </p:cNvCxnSpPr>
          <p:nvPr/>
        </p:nvCxnSpPr>
        <p:spPr>
          <a:xfrm>
            <a:off x="2455069" y="2945493"/>
            <a:ext cx="0" cy="849751"/>
          </a:xfrm>
          <a:prstGeom prst="line">
            <a:avLst/>
          </a:prstGeom>
          <a:noFill/>
          <a:ln w="9525" cap="flat" cmpd="sng" algn="ctr">
            <a:solidFill>
              <a:srgbClr val="C4C4CD"/>
            </a:solidFill>
            <a:prstDash val="solid"/>
            <a:tailEnd type="oval"/>
          </a:ln>
          <a:effectLst/>
        </p:spPr>
      </p:cxnSp>
      <p:sp>
        <p:nvSpPr>
          <p:cNvPr id="163" name="TextBox 162">
            <a:extLst>
              <a:ext uri="{FF2B5EF4-FFF2-40B4-BE49-F238E27FC236}">
                <a16:creationId xmlns:a16="http://schemas.microsoft.com/office/drawing/2014/main" id="{30A739F8-6696-403A-A91D-C688AC9DAE81}"/>
              </a:ext>
            </a:extLst>
          </p:cNvPr>
          <p:cNvSpPr txBox="1"/>
          <p:nvPr/>
        </p:nvSpPr>
        <p:spPr>
          <a:xfrm>
            <a:off x="719138" y="5202010"/>
            <a:ext cx="7972425" cy="158491"/>
          </a:xfrm>
          <a:prstGeom prst="rect">
            <a:avLst/>
          </a:prstGeom>
          <a:noFill/>
        </p:spPr>
        <p:txBody>
          <a:bodyPr wrap="square" lIns="0" tIns="27418" rIns="0" bIns="0" rtlCol="0">
            <a:spAutoFit/>
          </a:bodyPr>
          <a:lstStyle/>
          <a:p>
            <a:pPr defTabSz="342728">
              <a:lnSpc>
                <a:spcPct val="85000"/>
              </a:lnSpc>
              <a:spcAft>
                <a:spcPts val="450"/>
              </a:spcAft>
              <a:buClr>
                <a:srgbClr val="27ACAA"/>
              </a:buClr>
              <a:buSzPct val="70000"/>
              <a:defRPr/>
            </a:pPr>
            <a:r>
              <a:rPr lang="en-US" sz="1000" kern="0" dirty="0">
                <a:solidFill>
                  <a:srgbClr val="FFFFFF"/>
                </a:solidFill>
                <a:latin typeface="+mj-lt"/>
                <a:cs typeface="Arial" panose="020B0604020202020204" pitchFamily="34" charset="0"/>
              </a:rPr>
              <a:t>Unemployment insurance applies in only one state where the employee works most of the time. </a:t>
            </a:r>
          </a:p>
        </p:txBody>
      </p:sp>
      <p:sp>
        <p:nvSpPr>
          <p:cNvPr id="165" name="TextBox 164">
            <a:extLst>
              <a:ext uri="{FF2B5EF4-FFF2-40B4-BE49-F238E27FC236}">
                <a16:creationId xmlns:a16="http://schemas.microsoft.com/office/drawing/2014/main" id="{AED26902-A798-4E7A-8578-AF45BFDBDAD4}"/>
              </a:ext>
            </a:extLst>
          </p:cNvPr>
          <p:cNvSpPr txBox="1"/>
          <p:nvPr/>
        </p:nvSpPr>
        <p:spPr>
          <a:xfrm>
            <a:off x="719138" y="5481937"/>
            <a:ext cx="7972425" cy="320073"/>
          </a:xfrm>
          <a:prstGeom prst="rect">
            <a:avLst/>
          </a:prstGeom>
          <a:noFill/>
        </p:spPr>
        <p:txBody>
          <a:bodyPr wrap="square" lIns="0" tIns="27418" rIns="0" bIns="0" rtlCol="0">
            <a:spAutoFit/>
          </a:bodyPr>
          <a:lstStyle/>
          <a:p>
            <a:pPr defTabSz="342728">
              <a:lnSpc>
                <a:spcPct val="95000"/>
              </a:lnSpc>
              <a:spcAft>
                <a:spcPts val="450"/>
              </a:spcAft>
              <a:buClr>
                <a:srgbClr val="27ACAA"/>
              </a:buClr>
              <a:buSzPct val="70000"/>
              <a:defRPr/>
            </a:pPr>
            <a:r>
              <a:rPr lang="en-US" sz="1000" kern="0" dirty="0">
                <a:solidFill>
                  <a:srgbClr val="FFFFFF"/>
                </a:solidFill>
                <a:latin typeface="+mj-lt"/>
                <a:cs typeface="Arial" panose="020B0604020202020204" pitchFamily="34" charset="0"/>
              </a:rPr>
              <a:t>Nonresident income tax applies only to the portion of wages earned in the state; however, if the convenience of the employer rule applies, all wages paid to the employee from the state of the employee’s home office are subject to nonresident income tax. </a:t>
            </a:r>
          </a:p>
        </p:txBody>
      </p:sp>
      <p:sp>
        <p:nvSpPr>
          <p:cNvPr id="167" name="TextBox 166">
            <a:extLst>
              <a:ext uri="{FF2B5EF4-FFF2-40B4-BE49-F238E27FC236}">
                <a16:creationId xmlns:a16="http://schemas.microsoft.com/office/drawing/2014/main" id="{B03AF8D5-ABBD-4D91-97FD-A1D68E0BA690}"/>
              </a:ext>
            </a:extLst>
          </p:cNvPr>
          <p:cNvSpPr txBox="1"/>
          <p:nvPr/>
        </p:nvSpPr>
        <p:spPr>
          <a:xfrm>
            <a:off x="719138" y="4922083"/>
            <a:ext cx="7972425" cy="158491"/>
          </a:xfrm>
          <a:prstGeom prst="rect">
            <a:avLst/>
          </a:prstGeom>
          <a:noFill/>
        </p:spPr>
        <p:txBody>
          <a:bodyPr wrap="square" lIns="0" tIns="27418" rIns="0" bIns="0" rtlCol="0">
            <a:noAutofit/>
          </a:bodyPr>
          <a:lstStyle/>
          <a:p>
            <a:pPr defTabSz="342728">
              <a:lnSpc>
                <a:spcPct val="85000"/>
              </a:lnSpc>
              <a:spcAft>
                <a:spcPts val="450"/>
              </a:spcAft>
              <a:buClr>
                <a:srgbClr val="27ACAA"/>
              </a:buClr>
              <a:buSzPct val="70000"/>
              <a:defRPr/>
            </a:pPr>
            <a:r>
              <a:rPr lang="en-US" sz="1000" kern="0" dirty="0">
                <a:solidFill>
                  <a:srgbClr val="FFFFFF"/>
                </a:solidFill>
                <a:latin typeface="+mj-lt"/>
                <a:cs typeface="Arial" panose="020B0604020202020204" pitchFamily="34" charset="0"/>
              </a:rPr>
              <a:t>Income tax applies in the resident state on all wages regardless of where earned. </a:t>
            </a:r>
          </a:p>
        </p:txBody>
      </p:sp>
      <p:sp>
        <p:nvSpPr>
          <p:cNvPr id="170" name="TextBox 169">
            <a:extLst>
              <a:ext uri="{FF2B5EF4-FFF2-40B4-BE49-F238E27FC236}">
                <a16:creationId xmlns:a16="http://schemas.microsoft.com/office/drawing/2014/main" id="{5B0A2500-F4CD-49DA-A3E8-13964231C8E0}"/>
              </a:ext>
            </a:extLst>
          </p:cNvPr>
          <p:cNvSpPr txBox="1"/>
          <p:nvPr/>
        </p:nvSpPr>
        <p:spPr>
          <a:xfrm>
            <a:off x="719138" y="5923448"/>
            <a:ext cx="7972425" cy="158491"/>
          </a:xfrm>
          <a:prstGeom prst="rect">
            <a:avLst/>
          </a:prstGeom>
          <a:noFill/>
        </p:spPr>
        <p:txBody>
          <a:bodyPr wrap="square" lIns="0" tIns="27418" rIns="0" bIns="0" rtlCol="0">
            <a:spAutoFit/>
          </a:bodyPr>
          <a:lstStyle/>
          <a:p>
            <a:pPr defTabSz="342728">
              <a:lnSpc>
                <a:spcPct val="85000"/>
              </a:lnSpc>
              <a:spcAft>
                <a:spcPts val="450"/>
              </a:spcAft>
              <a:buClr>
                <a:srgbClr val="27ACAA"/>
              </a:buClr>
              <a:buSzPct val="70000"/>
              <a:defRPr/>
            </a:pPr>
            <a:r>
              <a:rPr lang="en-US" sz="1000" kern="0" dirty="0">
                <a:solidFill>
                  <a:srgbClr val="FFFFFF"/>
                </a:solidFill>
                <a:latin typeface="+mj-lt"/>
                <a:cs typeface="Arial" panose="020B0604020202020204" pitchFamily="34" charset="0"/>
              </a:rPr>
              <a:t>Nonresident income tax applies only to the portion of wages earned in the state.</a:t>
            </a:r>
          </a:p>
        </p:txBody>
      </p:sp>
      <p:sp>
        <p:nvSpPr>
          <p:cNvPr id="159" name="Oval 158">
            <a:extLst>
              <a:ext uri="{FF2B5EF4-FFF2-40B4-BE49-F238E27FC236}">
                <a16:creationId xmlns:a16="http://schemas.microsoft.com/office/drawing/2014/main" id="{E6C80A3D-0FE9-4075-A88C-86B75DFF6F0A}"/>
              </a:ext>
            </a:extLst>
          </p:cNvPr>
          <p:cNvSpPr/>
          <p:nvPr/>
        </p:nvSpPr>
        <p:spPr>
          <a:xfrm>
            <a:off x="452768" y="4911066"/>
            <a:ext cx="205633" cy="205633"/>
          </a:xfrm>
          <a:prstGeom prst="ellipse">
            <a:avLst/>
          </a:prstGeom>
          <a:solidFill>
            <a:srgbClr val="747480"/>
          </a:solidFill>
          <a:ln w="25400" cap="flat" cmpd="sng" algn="ctr">
            <a:noFill/>
            <a:prstDash val="solid"/>
          </a:ln>
          <a:effectLst/>
        </p:spPr>
        <p:txBody>
          <a:bodyPr rtlCol="0" anchor="ctr"/>
          <a:lstStyle/>
          <a:p>
            <a:pPr algn="ctr" defTabSz="685115">
              <a:defRPr/>
            </a:pPr>
            <a:r>
              <a:rPr lang="en-US" sz="1200" kern="0" dirty="0">
                <a:solidFill>
                  <a:srgbClr val="FFE600"/>
                </a:solidFill>
                <a:latin typeface="+mj-lt"/>
                <a:cs typeface="Arial" panose="020B0604020202020204" pitchFamily="34" charset="0"/>
                <a:sym typeface="Wingdings" panose="05000000000000000000" pitchFamily="2" charset="2"/>
              </a:rPr>
              <a:t></a:t>
            </a:r>
            <a:endParaRPr lang="en-IN" sz="1200" kern="0" dirty="0">
              <a:solidFill>
                <a:srgbClr val="FFE600"/>
              </a:solidFill>
              <a:latin typeface="+mj-lt"/>
            </a:endParaRPr>
          </a:p>
        </p:txBody>
      </p:sp>
      <p:sp>
        <p:nvSpPr>
          <p:cNvPr id="5" name="Title 4">
            <a:extLst>
              <a:ext uri="{FF2B5EF4-FFF2-40B4-BE49-F238E27FC236}">
                <a16:creationId xmlns:a16="http://schemas.microsoft.com/office/drawing/2014/main" id="{A3989DE1-985E-4DA6-8677-C9DC12495C1D}"/>
              </a:ext>
            </a:extLst>
          </p:cNvPr>
          <p:cNvSpPr>
            <a:spLocks noGrp="1"/>
          </p:cNvSpPr>
          <p:nvPr>
            <p:ph type="title"/>
          </p:nvPr>
        </p:nvSpPr>
        <p:spPr>
          <a:xfrm>
            <a:off x="457200" y="293688"/>
            <a:ext cx="8229600" cy="590550"/>
          </a:xfrm>
        </p:spPr>
        <p:txBody>
          <a:bodyPr vert="horz">
            <a:noAutofit/>
          </a:bodyPr>
          <a:lstStyle/>
          <a:p>
            <a:r>
              <a:rPr lang="en-US" dirty="0"/>
              <a:t>Full-time remote worker </a:t>
            </a:r>
            <a:br>
              <a:rPr lang="en-US" dirty="0"/>
            </a:br>
            <a:endParaRPr lang="en-US" dirty="0"/>
          </a:p>
        </p:txBody>
      </p:sp>
      <p:cxnSp>
        <p:nvCxnSpPr>
          <p:cNvPr id="147" name="Connector: Elbow 146">
            <a:extLst>
              <a:ext uri="{FF2B5EF4-FFF2-40B4-BE49-F238E27FC236}">
                <a16:creationId xmlns:a16="http://schemas.microsoft.com/office/drawing/2014/main" id="{108DBC6C-8669-4E09-9337-4D51AB75BE4A}"/>
              </a:ext>
            </a:extLst>
          </p:cNvPr>
          <p:cNvCxnSpPr>
            <a:cxnSpLocks/>
            <a:stCxn id="19" idx="6"/>
            <a:endCxn id="78" idx="2"/>
          </p:cNvCxnSpPr>
          <p:nvPr/>
        </p:nvCxnSpPr>
        <p:spPr>
          <a:xfrm>
            <a:off x="2740818" y="1802539"/>
            <a:ext cx="3662363" cy="0"/>
          </a:xfrm>
          <a:prstGeom prst="straightConnector1">
            <a:avLst/>
          </a:prstGeom>
          <a:noFill/>
          <a:ln w="9525" cap="flat" cmpd="sng" algn="ctr">
            <a:solidFill>
              <a:srgbClr val="C4C4CD"/>
            </a:solidFill>
            <a:prstDash val="dash"/>
          </a:ln>
          <a:effectLst/>
        </p:spPr>
      </p:cxnSp>
      <p:grpSp>
        <p:nvGrpSpPr>
          <p:cNvPr id="84" name="Group 83">
            <a:extLst>
              <a:ext uri="{FF2B5EF4-FFF2-40B4-BE49-F238E27FC236}">
                <a16:creationId xmlns:a16="http://schemas.microsoft.com/office/drawing/2014/main" id="{C9C3ABF8-4419-4DD4-9DDD-E09B02595C01}"/>
              </a:ext>
            </a:extLst>
          </p:cNvPr>
          <p:cNvGrpSpPr/>
          <p:nvPr/>
        </p:nvGrpSpPr>
        <p:grpSpPr>
          <a:xfrm>
            <a:off x="3994117" y="1189059"/>
            <a:ext cx="1335820" cy="1150760"/>
            <a:chOff x="3994117" y="1189059"/>
            <a:chExt cx="1335820" cy="1150760"/>
          </a:xfrm>
        </p:grpSpPr>
        <p:sp>
          <p:nvSpPr>
            <p:cNvPr id="189" name="Diamond 188">
              <a:extLst>
                <a:ext uri="{FF2B5EF4-FFF2-40B4-BE49-F238E27FC236}">
                  <a16:creationId xmlns:a16="http://schemas.microsoft.com/office/drawing/2014/main" id="{60F2FBAA-C9D1-45CF-B684-F4B7B0FF1A52}"/>
                </a:ext>
              </a:extLst>
            </p:cNvPr>
            <p:cNvSpPr/>
            <p:nvPr/>
          </p:nvSpPr>
          <p:spPr>
            <a:xfrm>
              <a:off x="4086096" y="1189059"/>
              <a:ext cx="1151863" cy="927443"/>
            </a:xfrm>
            <a:prstGeom prst="diamond">
              <a:avLst/>
            </a:prstGeom>
            <a:solidFill>
              <a:srgbClr val="FFE600"/>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txBody>
            <a:bodyPr rtlCol="0" anchor="t" anchorCtr="0"/>
            <a:lstStyle/>
            <a:p>
              <a:pPr algn="ctr" defTabSz="513818">
                <a:defRPr/>
              </a:pPr>
              <a:endParaRPr lang="en-IN" sz="1200" b="1" kern="0" dirty="0">
                <a:solidFill>
                  <a:schemeClr val="bg1"/>
                </a:solidFill>
                <a:latin typeface="+mj-lt"/>
              </a:endParaRPr>
            </a:p>
          </p:txBody>
        </p:sp>
        <p:sp>
          <p:nvSpPr>
            <p:cNvPr id="190" name="Diamond 189">
              <a:extLst>
                <a:ext uri="{FF2B5EF4-FFF2-40B4-BE49-F238E27FC236}">
                  <a16:creationId xmlns:a16="http://schemas.microsoft.com/office/drawing/2014/main" id="{185805D9-ABCF-48EF-AF7D-BE132FE724D2}"/>
                </a:ext>
              </a:extLst>
            </p:cNvPr>
            <p:cNvSpPr/>
            <p:nvPr/>
          </p:nvSpPr>
          <p:spPr>
            <a:xfrm>
              <a:off x="3994117" y="1264260"/>
              <a:ext cx="1335820" cy="1075559"/>
            </a:xfrm>
            <a:prstGeom prst="diamond">
              <a:avLst/>
            </a:prstGeom>
            <a:solidFill>
              <a:srgbClr val="747480"/>
            </a:solidFill>
            <a:ln w="9525" cap="flat" cmpd="sng" algn="ctr">
              <a:noFill/>
              <a:prstDash val="solid"/>
            </a:ln>
            <a:effectLst/>
          </p:spPr>
          <p:txBody>
            <a:bodyPr rtlCol="0" anchor="t" anchorCtr="0"/>
            <a:lstStyle/>
            <a:p>
              <a:pPr algn="ctr" defTabSz="513818">
                <a:defRPr/>
              </a:pPr>
              <a:endParaRPr lang="en-IN" sz="1200" b="1" kern="0" dirty="0">
                <a:solidFill>
                  <a:schemeClr val="bg1"/>
                </a:solidFill>
                <a:latin typeface="+mj-lt"/>
              </a:endParaRPr>
            </a:p>
          </p:txBody>
        </p:sp>
        <p:sp>
          <p:nvSpPr>
            <p:cNvPr id="188" name="Rectangle 187">
              <a:extLst>
                <a:ext uri="{FF2B5EF4-FFF2-40B4-BE49-F238E27FC236}">
                  <a16:creationId xmlns:a16="http://schemas.microsoft.com/office/drawing/2014/main" id="{1E7987AE-3869-423C-B4D7-EA69494EBB78}"/>
                </a:ext>
              </a:extLst>
            </p:cNvPr>
            <p:cNvSpPr/>
            <p:nvPr/>
          </p:nvSpPr>
          <p:spPr>
            <a:xfrm>
              <a:off x="4032016" y="1573939"/>
              <a:ext cx="1260023" cy="461665"/>
            </a:xfrm>
            <a:prstGeom prst="rect">
              <a:avLst/>
            </a:prstGeom>
          </p:spPr>
          <p:txBody>
            <a:bodyPr wrap="square">
              <a:spAutoFit/>
            </a:bodyPr>
            <a:lstStyle/>
            <a:p>
              <a:pPr algn="ctr" defTabSz="334569">
                <a:defRPr/>
              </a:pPr>
              <a:r>
                <a:rPr lang="en-US" sz="1200" b="1" kern="0" dirty="0">
                  <a:solidFill>
                    <a:schemeClr val="bg1"/>
                  </a:solidFill>
                  <a:latin typeface="+mj-lt"/>
                  <a:cs typeface="Arial" panose="020B0604020202020204" pitchFamily="34" charset="0"/>
                </a:rPr>
                <a:t>Work from home 100% </a:t>
              </a:r>
            </a:p>
          </p:txBody>
        </p:sp>
      </p:grpSp>
      <p:sp>
        <p:nvSpPr>
          <p:cNvPr id="151" name="Text Box 9">
            <a:extLst>
              <a:ext uri="{FF2B5EF4-FFF2-40B4-BE49-F238E27FC236}">
                <a16:creationId xmlns:a16="http://schemas.microsoft.com/office/drawing/2014/main" id="{2EC12782-D282-472C-95E6-6125882D9838}"/>
              </a:ext>
            </a:extLst>
          </p:cNvPr>
          <p:cNvSpPr txBox="1">
            <a:spLocks noChangeArrowheads="1"/>
          </p:cNvSpPr>
          <p:nvPr/>
        </p:nvSpPr>
        <p:spPr bwMode="auto">
          <a:xfrm>
            <a:off x="457200" y="2613369"/>
            <a:ext cx="3995737" cy="332124"/>
          </a:xfrm>
          <a:prstGeom prst="rect">
            <a:avLst/>
          </a:prstGeom>
          <a:solidFill>
            <a:srgbClr val="FFE600"/>
          </a:solidFill>
          <a:ln w="9525">
            <a:noFill/>
            <a:miter lim="800000"/>
            <a:headEnd/>
            <a:tailEnd/>
          </a:ln>
        </p:spPr>
        <p:txBody>
          <a:bodyPr lIns="35225" tIns="35225" rIns="35225" bIns="35225"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b="1" dirty="0">
                <a:uFill>
                  <a:solidFill>
                    <a:srgbClr val="FFFFFF"/>
                  </a:solidFill>
                </a:uFill>
                <a:latin typeface="+mj-lt"/>
                <a:ea typeface="EYInterstate Regular"/>
                <a:cs typeface="Arial" panose="020B0604020202020204" pitchFamily="34" charset="0"/>
              </a:rPr>
              <a:t>This is the work state </a:t>
            </a:r>
          </a:p>
        </p:txBody>
      </p:sp>
      <p:sp>
        <p:nvSpPr>
          <p:cNvPr id="152" name="TextBox 151">
            <a:extLst>
              <a:ext uri="{FF2B5EF4-FFF2-40B4-BE49-F238E27FC236}">
                <a16:creationId xmlns:a16="http://schemas.microsoft.com/office/drawing/2014/main" id="{8D2AEA4E-FDA5-4847-ACDF-B4825DCA44DF}"/>
              </a:ext>
            </a:extLst>
          </p:cNvPr>
          <p:cNvSpPr txBox="1"/>
          <p:nvPr/>
        </p:nvSpPr>
        <p:spPr>
          <a:xfrm>
            <a:off x="1485456" y="1142684"/>
            <a:ext cx="1939224" cy="183127"/>
          </a:xfrm>
          <a:prstGeom prst="rect">
            <a:avLst/>
          </a:prstGeom>
          <a:noFill/>
        </p:spPr>
        <p:txBody>
          <a:bodyPr wrap="square" lIns="0" tIns="0" rIns="0" bIns="0" rtlCol="0" anchor="t" anchorCtr="1">
            <a:spAutoFit/>
          </a:bodyPr>
          <a:lstStyle/>
          <a:p>
            <a:pPr algn="ctr" defTabSz="342728">
              <a:lnSpc>
                <a:spcPct val="85000"/>
              </a:lnSpc>
              <a:spcAft>
                <a:spcPts val="450"/>
              </a:spcAft>
              <a:buClr>
                <a:srgbClr val="27ACAA"/>
              </a:buClr>
              <a:buSzPct val="70000"/>
              <a:defRPr/>
            </a:pPr>
            <a:r>
              <a:rPr lang="en-US" sz="1400" b="1" kern="0" dirty="0">
                <a:solidFill>
                  <a:schemeClr val="bg1"/>
                </a:solidFill>
                <a:latin typeface="+mj-lt"/>
                <a:cs typeface="Arial" panose="020B0604020202020204" pitchFamily="34" charset="0"/>
              </a:rPr>
              <a:t>Home office </a:t>
            </a:r>
          </a:p>
        </p:txBody>
      </p:sp>
      <p:sp>
        <p:nvSpPr>
          <p:cNvPr id="153" name="TextBox 152">
            <a:extLst>
              <a:ext uri="{FF2B5EF4-FFF2-40B4-BE49-F238E27FC236}">
                <a16:creationId xmlns:a16="http://schemas.microsoft.com/office/drawing/2014/main" id="{A491FC3A-8033-4D0E-B506-83222B7CAA1C}"/>
              </a:ext>
            </a:extLst>
          </p:cNvPr>
          <p:cNvSpPr txBox="1"/>
          <p:nvPr/>
        </p:nvSpPr>
        <p:spPr>
          <a:xfrm>
            <a:off x="5719319" y="1129320"/>
            <a:ext cx="1939224" cy="183127"/>
          </a:xfrm>
          <a:prstGeom prst="rect">
            <a:avLst/>
          </a:prstGeom>
          <a:noFill/>
        </p:spPr>
        <p:txBody>
          <a:bodyPr wrap="square" lIns="0" tIns="0" rIns="0" bIns="0" rtlCol="0" anchor="t" anchorCtr="0">
            <a:spAutoFit/>
          </a:bodyPr>
          <a:lstStyle/>
          <a:p>
            <a:pPr algn="ctr" defTabSz="342728">
              <a:lnSpc>
                <a:spcPct val="85000"/>
              </a:lnSpc>
              <a:spcAft>
                <a:spcPts val="450"/>
              </a:spcAft>
              <a:buClr>
                <a:srgbClr val="27ACAA"/>
              </a:buClr>
              <a:buSzPct val="70000"/>
              <a:defRPr/>
            </a:pPr>
            <a:r>
              <a:rPr lang="en-US" sz="1400" b="1" kern="0" dirty="0">
                <a:solidFill>
                  <a:schemeClr val="bg1"/>
                </a:solidFill>
                <a:latin typeface="+mj-lt"/>
                <a:cs typeface="Arial" panose="020B0604020202020204" pitchFamily="34" charset="0"/>
              </a:rPr>
              <a:t>Employer office</a:t>
            </a:r>
          </a:p>
        </p:txBody>
      </p:sp>
      <p:cxnSp>
        <p:nvCxnSpPr>
          <p:cNvPr id="155" name="Straight Connector 154">
            <a:extLst>
              <a:ext uri="{FF2B5EF4-FFF2-40B4-BE49-F238E27FC236}">
                <a16:creationId xmlns:a16="http://schemas.microsoft.com/office/drawing/2014/main" id="{3334D9AD-AF89-441F-AD4D-0E0E41E971C6}"/>
              </a:ext>
            </a:extLst>
          </p:cNvPr>
          <p:cNvCxnSpPr>
            <a:cxnSpLocks/>
            <a:stCxn id="78" idx="4"/>
            <a:endCxn id="156" idx="0"/>
          </p:cNvCxnSpPr>
          <p:nvPr/>
        </p:nvCxnSpPr>
        <p:spPr>
          <a:xfrm>
            <a:off x="6688931" y="2088289"/>
            <a:ext cx="1" cy="527321"/>
          </a:xfrm>
          <a:prstGeom prst="line">
            <a:avLst/>
          </a:prstGeom>
          <a:noFill/>
          <a:ln w="9525" cap="flat" cmpd="sng" algn="ctr">
            <a:solidFill>
              <a:srgbClr val="C4C4CD"/>
            </a:solidFill>
            <a:prstDash val="solid"/>
            <a:tailEnd type="oval"/>
          </a:ln>
          <a:effectLst/>
        </p:spPr>
      </p:cxnSp>
      <p:cxnSp>
        <p:nvCxnSpPr>
          <p:cNvPr id="172" name="Straight Connector 171">
            <a:extLst>
              <a:ext uri="{FF2B5EF4-FFF2-40B4-BE49-F238E27FC236}">
                <a16:creationId xmlns:a16="http://schemas.microsoft.com/office/drawing/2014/main" id="{BE776FD7-B2FF-4A42-8380-69A80CE05137}"/>
              </a:ext>
            </a:extLst>
          </p:cNvPr>
          <p:cNvCxnSpPr>
            <a:cxnSpLocks/>
            <a:stCxn id="180" idx="2"/>
            <a:endCxn id="175" idx="0"/>
          </p:cNvCxnSpPr>
          <p:nvPr/>
        </p:nvCxnSpPr>
        <p:spPr>
          <a:xfrm>
            <a:off x="5614543" y="3601160"/>
            <a:ext cx="0" cy="194084"/>
          </a:xfrm>
          <a:prstGeom prst="line">
            <a:avLst/>
          </a:prstGeom>
          <a:noFill/>
          <a:ln w="9525" cap="flat" cmpd="sng" algn="ctr">
            <a:solidFill>
              <a:srgbClr val="C4C4CD"/>
            </a:solidFill>
            <a:prstDash val="solid"/>
            <a:tailEnd type="oval"/>
          </a:ln>
          <a:effectLst/>
        </p:spPr>
      </p:cxnSp>
      <p:sp>
        <p:nvSpPr>
          <p:cNvPr id="180" name="Diamond 179">
            <a:extLst>
              <a:ext uri="{FF2B5EF4-FFF2-40B4-BE49-F238E27FC236}">
                <a16:creationId xmlns:a16="http://schemas.microsoft.com/office/drawing/2014/main" id="{4BB7D9A7-C388-475F-89D7-04C1A5C06C2A}"/>
              </a:ext>
            </a:extLst>
          </p:cNvPr>
          <p:cNvSpPr/>
          <p:nvPr/>
        </p:nvSpPr>
        <p:spPr>
          <a:xfrm>
            <a:off x="5306525" y="3148678"/>
            <a:ext cx="616036" cy="452482"/>
          </a:xfrm>
          <a:prstGeom prst="diamond">
            <a:avLst/>
          </a:prstGeom>
          <a:solidFill>
            <a:srgbClr val="FFE600"/>
          </a:solidFill>
          <a:ln w="9525" cap="flat" cmpd="sng" algn="ctr">
            <a:noFill/>
            <a:prstDash val="solid"/>
          </a:ln>
          <a:effectLst/>
        </p:spPr>
        <p:txBody>
          <a:bodyPr wrap="none" rtlCol="0" anchor="ctr" anchorCtr="0">
            <a:noAutofit/>
          </a:bodyPr>
          <a:lstStyle/>
          <a:p>
            <a:pPr algn="ctr" defTabSz="342728">
              <a:defRPr/>
            </a:pPr>
            <a:r>
              <a:rPr lang="en-US" sz="1200" kern="0" dirty="0">
                <a:latin typeface="+mj-lt"/>
              </a:rPr>
              <a:t>Yes</a:t>
            </a:r>
          </a:p>
        </p:txBody>
      </p:sp>
      <p:sp>
        <p:nvSpPr>
          <p:cNvPr id="178" name="Diamond 177">
            <a:extLst>
              <a:ext uri="{FF2B5EF4-FFF2-40B4-BE49-F238E27FC236}">
                <a16:creationId xmlns:a16="http://schemas.microsoft.com/office/drawing/2014/main" id="{5892080B-C9C8-4D3B-B9A4-39B427A9B109}"/>
              </a:ext>
            </a:extLst>
          </p:cNvPr>
          <p:cNvSpPr/>
          <p:nvPr/>
        </p:nvSpPr>
        <p:spPr>
          <a:xfrm>
            <a:off x="7455302" y="3148678"/>
            <a:ext cx="616036" cy="452482"/>
          </a:xfrm>
          <a:prstGeom prst="diamond">
            <a:avLst/>
          </a:prstGeom>
          <a:solidFill>
            <a:srgbClr val="747480"/>
          </a:solidFill>
          <a:ln w="9525" cap="flat" cmpd="sng" algn="ctr">
            <a:noFill/>
            <a:prstDash val="solid"/>
          </a:ln>
          <a:effectLst/>
        </p:spPr>
        <p:txBody>
          <a:bodyPr wrap="none" rtlCol="0" anchor="ctr" anchorCtr="0">
            <a:noAutofit/>
          </a:bodyPr>
          <a:lstStyle/>
          <a:p>
            <a:pPr algn="ctr" defTabSz="342728">
              <a:defRPr/>
            </a:pPr>
            <a:r>
              <a:rPr lang="en-US" sz="1200" kern="0" dirty="0">
                <a:solidFill>
                  <a:schemeClr val="bg1"/>
                </a:solidFill>
                <a:latin typeface="+mj-lt"/>
              </a:rPr>
              <a:t>No</a:t>
            </a:r>
          </a:p>
        </p:txBody>
      </p:sp>
      <p:cxnSp>
        <p:nvCxnSpPr>
          <p:cNvPr id="177" name="Straight Connector 176">
            <a:extLst>
              <a:ext uri="{FF2B5EF4-FFF2-40B4-BE49-F238E27FC236}">
                <a16:creationId xmlns:a16="http://schemas.microsoft.com/office/drawing/2014/main" id="{D05AED51-28F9-43C6-86F4-B3392FE19905}"/>
              </a:ext>
            </a:extLst>
          </p:cNvPr>
          <p:cNvCxnSpPr>
            <a:cxnSpLocks/>
            <a:stCxn id="156" idx="2"/>
            <a:endCxn id="178" idx="0"/>
          </p:cNvCxnSpPr>
          <p:nvPr/>
        </p:nvCxnSpPr>
        <p:spPr>
          <a:xfrm rot="16200000" flipH="1">
            <a:off x="7125654" y="2511012"/>
            <a:ext cx="200944" cy="1074388"/>
          </a:xfrm>
          <a:prstGeom prst="bentConnector3">
            <a:avLst>
              <a:gd name="adj1" fmla="val 50000"/>
            </a:avLst>
          </a:prstGeom>
          <a:noFill/>
          <a:ln w="9525" cap="flat" cmpd="sng" algn="ctr">
            <a:solidFill>
              <a:srgbClr val="C4C4CD"/>
            </a:solidFill>
            <a:prstDash val="solid"/>
            <a:tailEnd type="oval"/>
          </a:ln>
          <a:effectLst/>
        </p:spPr>
      </p:cxnSp>
      <p:cxnSp>
        <p:nvCxnSpPr>
          <p:cNvPr id="14" name="Connector: Elbow 13">
            <a:extLst>
              <a:ext uri="{FF2B5EF4-FFF2-40B4-BE49-F238E27FC236}">
                <a16:creationId xmlns:a16="http://schemas.microsoft.com/office/drawing/2014/main" id="{618708B9-A4AA-4469-9EC7-BA3868F267BA}"/>
              </a:ext>
            </a:extLst>
          </p:cNvPr>
          <p:cNvCxnSpPr>
            <a:cxnSpLocks/>
            <a:stCxn id="151" idx="2"/>
            <a:endCxn id="182" idx="0"/>
          </p:cNvCxnSpPr>
          <p:nvPr/>
        </p:nvCxnSpPr>
        <p:spPr>
          <a:xfrm rot="5400000">
            <a:off x="1685749" y="2383909"/>
            <a:ext cx="207736" cy="1330904"/>
          </a:xfrm>
          <a:prstGeom prst="bentConnector3">
            <a:avLst>
              <a:gd name="adj1" fmla="val 50000"/>
            </a:avLst>
          </a:prstGeom>
          <a:noFill/>
          <a:ln w="9525" cap="flat" cmpd="sng" algn="ctr">
            <a:solidFill>
              <a:srgbClr val="C4C4CD"/>
            </a:solidFill>
            <a:prstDash val="solid"/>
            <a:tailEnd type="oval"/>
          </a:ln>
          <a:effectLst/>
        </p:spPr>
      </p:cxnSp>
      <p:cxnSp>
        <p:nvCxnSpPr>
          <p:cNvPr id="15" name="Straight Connector 14">
            <a:extLst>
              <a:ext uri="{FF2B5EF4-FFF2-40B4-BE49-F238E27FC236}">
                <a16:creationId xmlns:a16="http://schemas.microsoft.com/office/drawing/2014/main" id="{05D8BCC6-07C5-47FE-8913-C8EF4C4F6168}"/>
              </a:ext>
            </a:extLst>
          </p:cNvPr>
          <p:cNvCxnSpPr>
            <a:cxnSpLocks/>
          </p:cNvCxnSpPr>
          <p:nvPr/>
        </p:nvCxnSpPr>
        <p:spPr>
          <a:xfrm>
            <a:off x="457200" y="5141292"/>
            <a:ext cx="8234363"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0F19447-24FD-451C-BEA1-7BD9C8479EF9}"/>
              </a:ext>
            </a:extLst>
          </p:cNvPr>
          <p:cNvCxnSpPr>
            <a:cxnSpLocks/>
          </p:cNvCxnSpPr>
          <p:nvPr/>
        </p:nvCxnSpPr>
        <p:spPr>
          <a:xfrm>
            <a:off x="457200" y="5421219"/>
            <a:ext cx="8234363"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F7DACFC-C18B-4D9A-85A7-EDE865ABC18E}"/>
              </a:ext>
            </a:extLst>
          </p:cNvPr>
          <p:cNvCxnSpPr>
            <a:cxnSpLocks/>
          </p:cNvCxnSpPr>
          <p:nvPr/>
        </p:nvCxnSpPr>
        <p:spPr>
          <a:xfrm>
            <a:off x="457200" y="5862728"/>
            <a:ext cx="8234363"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6D424A5-9819-45D3-B3DE-48120B9CA851}"/>
              </a:ext>
            </a:extLst>
          </p:cNvPr>
          <p:cNvSpPr/>
          <p:nvPr/>
        </p:nvSpPr>
        <p:spPr>
          <a:xfrm>
            <a:off x="452768" y="5170622"/>
            <a:ext cx="205633" cy="205633"/>
          </a:xfrm>
          <a:prstGeom prst="ellipse">
            <a:avLst/>
          </a:prstGeom>
          <a:solidFill>
            <a:srgbClr val="747480"/>
          </a:solidFill>
          <a:ln w="25400" cap="flat" cmpd="sng" algn="ctr">
            <a:noFill/>
            <a:prstDash val="solid"/>
          </a:ln>
          <a:effectLst/>
        </p:spPr>
        <p:txBody>
          <a:bodyPr rtlCol="0" anchor="ctr"/>
          <a:lstStyle/>
          <a:p>
            <a:pPr algn="ctr" defTabSz="685115">
              <a:defRPr/>
            </a:pPr>
            <a:r>
              <a:rPr lang="en-US" sz="1200" kern="0" dirty="0">
                <a:solidFill>
                  <a:srgbClr val="FFE600"/>
                </a:solidFill>
                <a:latin typeface="+mj-lt"/>
                <a:cs typeface="Arial" panose="020B0604020202020204" pitchFamily="34" charset="0"/>
                <a:sym typeface="Wingdings" panose="05000000000000000000" pitchFamily="2" charset="2"/>
              </a:rPr>
              <a:t></a:t>
            </a:r>
          </a:p>
        </p:txBody>
      </p:sp>
      <p:sp>
        <p:nvSpPr>
          <p:cNvPr id="69" name="Oval 68">
            <a:extLst>
              <a:ext uri="{FF2B5EF4-FFF2-40B4-BE49-F238E27FC236}">
                <a16:creationId xmlns:a16="http://schemas.microsoft.com/office/drawing/2014/main" id="{7ACA5024-88D2-4B78-9A6D-B94D7870F96A}"/>
              </a:ext>
            </a:extLst>
          </p:cNvPr>
          <p:cNvSpPr/>
          <p:nvPr/>
        </p:nvSpPr>
        <p:spPr>
          <a:xfrm>
            <a:off x="452768" y="5539157"/>
            <a:ext cx="205633" cy="205633"/>
          </a:xfrm>
          <a:prstGeom prst="ellipse">
            <a:avLst/>
          </a:prstGeom>
          <a:solidFill>
            <a:srgbClr val="747480"/>
          </a:solidFill>
          <a:ln w="25400" cap="flat" cmpd="sng" algn="ctr">
            <a:noFill/>
            <a:prstDash val="solid"/>
          </a:ln>
          <a:effectLst/>
        </p:spPr>
        <p:txBody>
          <a:bodyPr rtlCol="0" anchor="ctr"/>
          <a:lstStyle/>
          <a:p>
            <a:pPr algn="ctr" defTabSz="685115">
              <a:defRPr/>
            </a:pPr>
            <a:r>
              <a:rPr lang="en-US" sz="1200" kern="0" dirty="0">
                <a:solidFill>
                  <a:srgbClr val="FFE600"/>
                </a:solidFill>
                <a:latin typeface="+mj-lt"/>
                <a:cs typeface="Arial" panose="020B0604020202020204" pitchFamily="34" charset="0"/>
                <a:sym typeface="Wingdings" panose="05000000000000000000" pitchFamily="2" charset="2"/>
              </a:rPr>
              <a:t>%</a:t>
            </a:r>
          </a:p>
        </p:txBody>
      </p:sp>
      <p:sp>
        <p:nvSpPr>
          <p:cNvPr id="70" name="Oval 69">
            <a:extLst>
              <a:ext uri="{FF2B5EF4-FFF2-40B4-BE49-F238E27FC236}">
                <a16:creationId xmlns:a16="http://schemas.microsoft.com/office/drawing/2014/main" id="{CF0BEBA3-939A-4529-BC45-2253AE752DDB}"/>
              </a:ext>
            </a:extLst>
          </p:cNvPr>
          <p:cNvSpPr/>
          <p:nvPr/>
        </p:nvSpPr>
        <p:spPr>
          <a:xfrm>
            <a:off x="452768" y="5887378"/>
            <a:ext cx="205633" cy="205633"/>
          </a:xfrm>
          <a:prstGeom prst="ellipse">
            <a:avLst/>
          </a:prstGeom>
          <a:solidFill>
            <a:srgbClr val="747480"/>
          </a:solidFill>
          <a:ln w="25400" cap="flat" cmpd="sng" algn="ctr">
            <a:noFill/>
            <a:prstDash val="solid"/>
          </a:ln>
          <a:effectLst/>
        </p:spPr>
        <p:txBody>
          <a:bodyPr rtlCol="0" anchor="ctr"/>
          <a:lstStyle/>
          <a:p>
            <a:pPr algn="ctr" defTabSz="685115">
              <a:defRPr/>
            </a:pPr>
            <a:r>
              <a:rPr lang="en-US" sz="1200" kern="0" dirty="0">
                <a:solidFill>
                  <a:srgbClr val="FFE600"/>
                </a:solidFill>
                <a:latin typeface="+mj-lt"/>
                <a:cs typeface="Arial" panose="020B0604020202020204" pitchFamily="34" charset="0"/>
                <a:sym typeface="Wingdings" panose="05000000000000000000" pitchFamily="2" charset="2"/>
              </a:rPr>
              <a:t></a:t>
            </a:r>
          </a:p>
        </p:txBody>
      </p:sp>
      <p:sp>
        <p:nvSpPr>
          <p:cNvPr id="19" name="Oval 18">
            <a:extLst>
              <a:ext uri="{FF2B5EF4-FFF2-40B4-BE49-F238E27FC236}">
                <a16:creationId xmlns:a16="http://schemas.microsoft.com/office/drawing/2014/main" id="{0A9F1F01-66AE-4578-A446-6639EC3C6259}"/>
              </a:ext>
            </a:extLst>
          </p:cNvPr>
          <p:cNvSpPr/>
          <p:nvPr/>
        </p:nvSpPr>
        <p:spPr>
          <a:xfrm>
            <a:off x="2169318" y="1516789"/>
            <a:ext cx="571500" cy="5715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2000" b="1" dirty="0">
                <a:solidFill>
                  <a:schemeClr val="tx1"/>
                </a:solidFill>
              </a:rPr>
              <a:t>1</a:t>
            </a:r>
          </a:p>
        </p:txBody>
      </p:sp>
      <p:sp>
        <p:nvSpPr>
          <p:cNvPr id="78" name="Oval 77">
            <a:extLst>
              <a:ext uri="{FF2B5EF4-FFF2-40B4-BE49-F238E27FC236}">
                <a16:creationId xmlns:a16="http://schemas.microsoft.com/office/drawing/2014/main" id="{27755952-99C0-4A10-83BD-A0063DC29BC5}"/>
              </a:ext>
            </a:extLst>
          </p:cNvPr>
          <p:cNvSpPr/>
          <p:nvPr/>
        </p:nvSpPr>
        <p:spPr>
          <a:xfrm>
            <a:off x="6403181" y="1516789"/>
            <a:ext cx="571500" cy="5715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2000" b="1" dirty="0">
                <a:solidFill>
                  <a:schemeClr val="tx1"/>
                </a:solidFill>
              </a:rPr>
              <a:t>2</a:t>
            </a:r>
          </a:p>
        </p:txBody>
      </p:sp>
      <p:cxnSp>
        <p:nvCxnSpPr>
          <p:cNvPr id="82" name="Connector: Elbow 81">
            <a:extLst>
              <a:ext uri="{FF2B5EF4-FFF2-40B4-BE49-F238E27FC236}">
                <a16:creationId xmlns:a16="http://schemas.microsoft.com/office/drawing/2014/main" id="{1D4BD108-4C8F-4389-9082-43C824185647}"/>
              </a:ext>
            </a:extLst>
          </p:cNvPr>
          <p:cNvCxnSpPr>
            <a:cxnSpLocks/>
            <a:stCxn id="151" idx="2"/>
            <a:endCxn id="183" idx="0"/>
          </p:cNvCxnSpPr>
          <p:nvPr/>
        </p:nvCxnSpPr>
        <p:spPr>
          <a:xfrm rot="16200000" flipH="1">
            <a:off x="3023347" y="2377214"/>
            <a:ext cx="203185" cy="1339741"/>
          </a:xfrm>
          <a:prstGeom prst="bentConnector3">
            <a:avLst>
              <a:gd name="adj1" fmla="val 50000"/>
            </a:avLst>
          </a:prstGeom>
          <a:noFill/>
          <a:ln w="9525" cap="flat" cmpd="sng" algn="ctr">
            <a:solidFill>
              <a:srgbClr val="C4C4CD"/>
            </a:solidFill>
            <a:prstDash val="solid"/>
            <a:tailEnd type="oval"/>
          </a:ln>
          <a:effectLst/>
        </p:spPr>
      </p:cxnSp>
      <p:cxnSp>
        <p:nvCxnSpPr>
          <p:cNvPr id="90" name="Straight Connector 89">
            <a:extLst>
              <a:ext uri="{FF2B5EF4-FFF2-40B4-BE49-F238E27FC236}">
                <a16:creationId xmlns:a16="http://schemas.microsoft.com/office/drawing/2014/main" id="{F65AF9BE-D9A9-49C8-965B-727CFEE89E76}"/>
              </a:ext>
            </a:extLst>
          </p:cNvPr>
          <p:cNvCxnSpPr>
            <a:cxnSpLocks/>
            <a:stCxn id="156" idx="2"/>
            <a:endCxn id="180" idx="0"/>
          </p:cNvCxnSpPr>
          <p:nvPr/>
        </p:nvCxnSpPr>
        <p:spPr>
          <a:xfrm rot="5400000">
            <a:off x="6051266" y="2511012"/>
            <a:ext cx="200944" cy="1074389"/>
          </a:xfrm>
          <a:prstGeom prst="bentConnector3">
            <a:avLst>
              <a:gd name="adj1" fmla="val 50000"/>
            </a:avLst>
          </a:prstGeom>
          <a:noFill/>
          <a:ln w="9525" cap="flat" cmpd="sng" algn="ctr">
            <a:solidFill>
              <a:srgbClr val="C4C4CD"/>
            </a:solidFill>
            <a:prstDash val="solid"/>
            <a:tailEnd type="oval"/>
          </a:ln>
          <a:effectLst/>
        </p:spPr>
      </p:cxnSp>
      <p:cxnSp>
        <p:nvCxnSpPr>
          <p:cNvPr id="101" name="Straight Connector 100">
            <a:extLst>
              <a:ext uri="{FF2B5EF4-FFF2-40B4-BE49-F238E27FC236}">
                <a16:creationId xmlns:a16="http://schemas.microsoft.com/office/drawing/2014/main" id="{51126E37-8958-4535-B937-DA6BB01DAF72}"/>
              </a:ext>
            </a:extLst>
          </p:cNvPr>
          <p:cNvCxnSpPr>
            <a:cxnSpLocks/>
            <a:stCxn id="19" idx="4"/>
            <a:endCxn id="151" idx="0"/>
          </p:cNvCxnSpPr>
          <p:nvPr/>
        </p:nvCxnSpPr>
        <p:spPr>
          <a:xfrm>
            <a:off x="2455068" y="2088289"/>
            <a:ext cx="1" cy="525080"/>
          </a:xfrm>
          <a:prstGeom prst="line">
            <a:avLst/>
          </a:prstGeom>
          <a:noFill/>
          <a:ln w="9525" cap="flat" cmpd="sng" algn="ctr">
            <a:solidFill>
              <a:srgbClr val="C4C4CD"/>
            </a:solidFill>
            <a:prstDash val="solid"/>
            <a:tailEnd type="oval"/>
          </a:ln>
          <a:effectLst/>
        </p:spPr>
      </p:cxnSp>
      <p:sp>
        <p:nvSpPr>
          <p:cNvPr id="133" name="Oval 132">
            <a:extLst>
              <a:ext uri="{FF2B5EF4-FFF2-40B4-BE49-F238E27FC236}">
                <a16:creationId xmlns:a16="http://schemas.microsoft.com/office/drawing/2014/main" id="{271F5C07-EDEB-42F5-8EE8-F11D4B5CF52F}"/>
              </a:ext>
            </a:extLst>
          </p:cNvPr>
          <p:cNvSpPr/>
          <p:nvPr/>
        </p:nvSpPr>
        <p:spPr>
          <a:xfrm>
            <a:off x="1669687" y="3228810"/>
            <a:ext cx="292218" cy="292218"/>
          </a:xfrm>
          <a:prstGeom prst="ellipse">
            <a:avLst/>
          </a:prstGeom>
          <a:solidFill>
            <a:srgbClr val="747480"/>
          </a:solidFill>
          <a:ln w="25400" cap="flat" cmpd="sng" algn="ctr">
            <a:noFill/>
            <a:prstDash val="solid"/>
          </a:ln>
          <a:effectLst/>
        </p:spPr>
        <p:txBody>
          <a:bodyPr rtlCol="0" anchor="ctr"/>
          <a:lstStyle/>
          <a:p>
            <a:pPr algn="ctr" defTabSz="685115">
              <a:defRPr/>
            </a:pPr>
            <a:r>
              <a:rPr lang="en-US" sz="1400" kern="0" dirty="0">
                <a:solidFill>
                  <a:srgbClr val="FFE600"/>
                </a:solidFill>
                <a:latin typeface="+mj-lt"/>
                <a:cs typeface="Arial" panose="020B0604020202020204" pitchFamily="34" charset="0"/>
                <a:sym typeface="Wingdings" panose="05000000000000000000" pitchFamily="2" charset="2"/>
              </a:rPr>
              <a:t></a:t>
            </a:r>
            <a:endParaRPr lang="en-IN" sz="1400" kern="0" dirty="0">
              <a:solidFill>
                <a:srgbClr val="FFE600"/>
              </a:solidFill>
              <a:latin typeface="+mj-lt"/>
            </a:endParaRPr>
          </a:p>
        </p:txBody>
      </p:sp>
      <p:sp>
        <p:nvSpPr>
          <p:cNvPr id="134" name="Oval 133">
            <a:extLst>
              <a:ext uri="{FF2B5EF4-FFF2-40B4-BE49-F238E27FC236}">
                <a16:creationId xmlns:a16="http://schemas.microsoft.com/office/drawing/2014/main" id="{8A7A3ED3-3F29-4711-8A9B-FE7D7ACA210D}"/>
              </a:ext>
            </a:extLst>
          </p:cNvPr>
          <p:cNvSpPr/>
          <p:nvPr/>
        </p:nvSpPr>
        <p:spPr>
          <a:xfrm>
            <a:off x="4378052" y="3228810"/>
            <a:ext cx="292218" cy="292218"/>
          </a:xfrm>
          <a:prstGeom prst="ellipse">
            <a:avLst/>
          </a:prstGeom>
          <a:solidFill>
            <a:srgbClr val="747480"/>
          </a:solidFill>
          <a:ln w="25400" cap="flat" cmpd="sng" algn="ctr">
            <a:noFill/>
            <a:prstDash val="solid"/>
          </a:ln>
          <a:effectLst/>
        </p:spPr>
        <p:txBody>
          <a:bodyPr rtlCol="0" anchor="ctr"/>
          <a:lstStyle/>
          <a:p>
            <a:pPr algn="ctr" defTabSz="685115">
              <a:defRPr/>
            </a:pPr>
            <a:r>
              <a:rPr lang="en-US" sz="1400" kern="0" dirty="0">
                <a:solidFill>
                  <a:srgbClr val="FFE600"/>
                </a:solidFill>
                <a:latin typeface="+mj-lt"/>
                <a:cs typeface="Arial" panose="020B0604020202020204" pitchFamily="34" charset="0"/>
                <a:sym typeface="Wingdings" panose="05000000000000000000" pitchFamily="2" charset="2"/>
              </a:rPr>
              <a:t></a:t>
            </a:r>
          </a:p>
        </p:txBody>
      </p:sp>
      <p:sp>
        <p:nvSpPr>
          <p:cNvPr id="135" name="Oval 134">
            <a:extLst>
              <a:ext uri="{FF2B5EF4-FFF2-40B4-BE49-F238E27FC236}">
                <a16:creationId xmlns:a16="http://schemas.microsoft.com/office/drawing/2014/main" id="{2868B633-06B5-4711-ACD4-15A1FC42D42E}"/>
              </a:ext>
            </a:extLst>
          </p:cNvPr>
          <p:cNvSpPr/>
          <p:nvPr/>
        </p:nvSpPr>
        <p:spPr>
          <a:xfrm>
            <a:off x="6217020" y="3870825"/>
            <a:ext cx="292218" cy="292218"/>
          </a:xfrm>
          <a:prstGeom prst="ellipse">
            <a:avLst/>
          </a:prstGeom>
          <a:solidFill>
            <a:srgbClr val="747480"/>
          </a:solidFill>
          <a:ln w="25400" cap="flat" cmpd="sng" algn="ctr">
            <a:noFill/>
            <a:prstDash val="solid"/>
          </a:ln>
          <a:effectLst/>
        </p:spPr>
        <p:txBody>
          <a:bodyPr rtlCol="0" anchor="ctr"/>
          <a:lstStyle/>
          <a:p>
            <a:pPr algn="ctr" defTabSz="685115">
              <a:defRPr/>
            </a:pPr>
            <a:r>
              <a:rPr lang="en-US" sz="1400" kern="0" dirty="0">
                <a:solidFill>
                  <a:srgbClr val="FFE600"/>
                </a:solidFill>
                <a:latin typeface="+mj-lt"/>
                <a:cs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3407279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2BF0D75-5D66-4EC2-9941-1F17DCBE53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62BF0D75-5D66-4EC2-9941-1F17DCBE53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5FB2C7-7095-452C-9554-E3B52811C18B}"/>
              </a:ext>
            </a:extLst>
          </p:cNvPr>
          <p:cNvSpPr>
            <a:spLocks noGrp="1"/>
          </p:cNvSpPr>
          <p:nvPr>
            <p:ph type="title"/>
          </p:nvPr>
        </p:nvSpPr>
        <p:spPr>
          <a:xfrm>
            <a:off x="457201" y="255699"/>
            <a:ext cx="8229600" cy="590400"/>
          </a:xfrm>
        </p:spPr>
        <p:txBody>
          <a:bodyPr vert="horz"/>
          <a:lstStyle/>
          <a:p>
            <a:r>
              <a:rPr lang="en-US" dirty="0"/>
              <a:t>Polling question 7</a:t>
            </a:r>
          </a:p>
        </p:txBody>
      </p:sp>
      <p:sp>
        <p:nvSpPr>
          <p:cNvPr id="16" name="Rectangle 15">
            <a:extLst>
              <a:ext uri="{FF2B5EF4-FFF2-40B4-BE49-F238E27FC236}">
                <a16:creationId xmlns:a16="http://schemas.microsoft.com/office/drawing/2014/main" id="{4A7FB4FF-2AE2-446A-8440-47E38E7E6923}"/>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7" name="Isosceles Triangle 16">
            <a:extLst>
              <a:ext uri="{FF2B5EF4-FFF2-40B4-BE49-F238E27FC236}">
                <a16:creationId xmlns:a16="http://schemas.microsoft.com/office/drawing/2014/main" id="{3E60EB4B-FF06-42B4-A6A8-C70744235137}"/>
              </a:ext>
            </a:extLst>
          </p:cNvPr>
          <p:cNvSpPr/>
          <p:nvPr/>
        </p:nvSpPr>
        <p:spPr>
          <a:xfrm rot="8547707">
            <a:off x="683895" y="1555317"/>
            <a:ext cx="286784" cy="33698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8" name="Title 1">
            <a:extLst>
              <a:ext uri="{FF2B5EF4-FFF2-40B4-BE49-F238E27FC236}">
                <a16:creationId xmlns:a16="http://schemas.microsoft.com/office/drawing/2014/main" id="{DBE8E02E-C3F8-46A1-885F-A760DFB07D0A}"/>
              </a:ext>
            </a:extLst>
          </p:cNvPr>
          <p:cNvSpPr txBox="1">
            <a:spLocks/>
          </p:cNvSpPr>
          <p:nvPr/>
        </p:nvSpPr>
        <p:spPr>
          <a:xfrm>
            <a:off x="469796" y="1053696"/>
            <a:ext cx="552173" cy="590400"/>
          </a:xfrm>
          <a:prstGeom prst="rect">
            <a:avLst/>
          </a:prstGeom>
        </p:spPr>
        <p:txBody>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Q</a:t>
            </a:r>
          </a:p>
        </p:txBody>
      </p:sp>
      <p:sp>
        <p:nvSpPr>
          <p:cNvPr id="19" name="Title 1">
            <a:extLst>
              <a:ext uri="{FF2B5EF4-FFF2-40B4-BE49-F238E27FC236}">
                <a16:creationId xmlns:a16="http://schemas.microsoft.com/office/drawing/2014/main" id="{8EF1E9D2-482C-4E40-A37E-C5A858C3045C}"/>
              </a:ext>
            </a:extLst>
          </p:cNvPr>
          <p:cNvSpPr txBox="1">
            <a:spLocks/>
          </p:cNvSpPr>
          <p:nvPr/>
        </p:nvSpPr>
        <p:spPr>
          <a:xfrm>
            <a:off x="1532476" y="207563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Fully remote worker collaborating virtually. </a:t>
            </a:r>
          </a:p>
        </p:txBody>
      </p:sp>
      <p:sp>
        <p:nvSpPr>
          <p:cNvPr id="20" name="Title 1">
            <a:extLst>
              <a:ext uri="{FF2B5EF4-FFF2-40B4-BE49-F238E27FC236}">
                <a16:creationId xmlns:a16="http://schemas.microsoft.com/office/drawing/2014/main" id="{C84A24AF-921A-467C-BC78-0488267D3FAB}"/>
              </a:ext>
            </a:extLst>
          </p:cNvPr>
          <p:cNvSpPr txBox="1">
            <a:spLocks/>
          </p:cNvSpPr>
          <p:nvPr/>
        </p:nvSpPr>
        <p:spPr>
          <a:xfrm>
            <a:off x="1092201" y="1232524"/>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Which type of remote worker scenario appears to be the future of your organization?</a:t>
            </a:r>
          </a:p>
        </p:txBody>
      </p:sp>
      <p:sp>
        <p:nvSpPr>
          <p:cNvPr id="21" name="Title 1">
            <a:extLst>
              <a:ext uri="{FF2B5EF4-FFF2-40B4-BE49-F238E27FC236}">
                <a16:creationId xmlns:a16="http://schemas.microsoft.com/office/drawing/2014/main" id="{F17208B1-6FB4-4E8B-A624-DCF2EE8CE750}"/>
              </a:ext>
            </a:extLst>
          </p:cNvPr>
          <p:cNvSpPr txBox="1">
            <a:spLocks/>
          </p:cNvSpPr>
          <p:nvPr/>
        </p:nvSpPr>
        <p:spPr>
          <a:xfrm>
            <a:off x="1532475" y="2904974"/>
            <a:ext cx="7154324" cy="1015663"/>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Hybrid worker who works from their home office in another jurisdiction and also works in the employer office several days per month.</a:t>
            </a:r>
          </a:p>
        </p:txBody>
      </p:sp>
      <p:sp>
        <p:nvSpPr>
          <p:cNvPr id="22" name="Title 1">
            <a:extLst>
              <a:ext uri="{FF2B5EF4-FFF2-40B4-BE49-F238E27FC236}">
                <a16:creationId xmlns:a16="http://schemas.microsoft.com/office/drawing/2014/main" id="{96B97170-0690-4D0A-A2DD-2B0B7B52359D}"/>
              </a:ext>
            </a:extLst>
          </p:cNvPr>
          <p:cNvSpPr txBox="1">
            <a:spLocks/>
          </p:cNvSpPr>
          <p:nvPr/>
        </p:nvSpPr>
        <p:spPr>
          <a:xfrm>
            <a:off x="1532475" y="4195975"/>
            <a:ext cx="7154324" cy="1015663"/>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Commuting worker who has lengthened their commute time to their primary work location office by living in another jurisdiction. They may occasionally work from home. </a:t>
            </a:r>
          </a:p>
        </p:txBody>
      </p:sp>
      <p:sp>
        <p:nvSpPr>
          <p:cNvPr id="23" name="Title 1">
            <a:extLst>
              <a:ext uri="{FF2B5EF4-FFF2-40B4-BE49-F238E27FC236}">
                <a16:creationId xmlns:a16="http://schemas.microsoft.com/office/drawing/2014/main" id="{9FB77EC9-4179-4E39-805B-60737027820E}"/>
              </a:ext>
            </a:extLst>
          </p:cNvPr>
          <p:cNvSpPr txBox="1">
            <a:spLocks/>
          </p:cNvSpPr>
          <p:nvPr/>
        </p:nvSpPr>
        <p:spPr>
          <a:xfrm>
            <a:off x="1532475" y="5394643"/>
            <a:ext cx="7154324" cy="1015663"/>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Nearly everyone worked from home for awhile, and now they’re increasingly in the office, but we’re not tracking where they’re working any given day.</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4" name="Oval 23">
            <a:extLst>
              <a:ext uri="{FF2B5EF4-FFF2-40B4-BE49-F238E27FC236}">
                <a16:creationId xmlns:a16="http://schemas.microsoft.com/office/drawing/2014/main" id="{5BB77CE8-D88C-4C08-9244-24B898E75B5D}"/>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5" name="Oval 24">
            <a:extLst>
              <a:ext uri="{FF2B5EF4-FFF2-40B4-BE49-F238E27FC236}">
                <a16:creationId xmlns:a16="http://schemas.microsoft.com/office/drawing/2014/main" id="{6B48BB70-DA5D-420A-935D-A159ECACBA7F}"/>
              </a:ext>
            </a:extLst>
          </p:cNvPr>
          <p:cNvSpPr/>
          <p:nvPr/>
        </p:nvSpPr>
        <p:spPr>
          <a:xfrm>
            <a:off x="1092201" y="4240425"/>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6" name="Oval 25">
            <a:extLst>
              <a:ext uri="{FF2B5EF4-FFF2-40B4-BE49-F238E27FC236}">
                <a16:creationId xmlns:a16="http://schemas.microsoft.com/office/drawing/2014/main" id="{D09C2D47-8E32-4C9E-B66E-DDEE40921CA1}"/>
              </a:ext>
            </a:extLst>
          </p:cNvPr>
          <p:cNvSpPr/>
          <p:nvPr/>
        </p:nvSpPr>
        <p:spPr>
          <a:xfrm>
            <a:off x="1092201" y="3000288"/>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7" name="Oval 26">
            <a:extLst>
              <a:ext uri="{FF2B5EF4-FFF2-40B4-BE49-F238E27FC236}">
                <a16:creationId xmlns:a16="http://schemas.microsoft.com/office/drawing/2014/main" id="{35241732-3401-4DCD-8924-090F6B9EA383}"/>
              </a:ext>
            </a:extLst>
          </p:cNvPr>
          <p:cNvSpPr/>
          <p:nvPr/>
        </p:nvSpPr>
        <p:spPr>
          <a:xfrm>
            <a:off x="1092201" y="5447119"/>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Tree>
    <p:extLst>
      <p:ext uri="{BB962C8B-B14F-4D97-AF65-F5344CB8AC3E}">
        <p14:creationId xmlns:p14="http://schemas.microsoft.com/office/powerpoint/2010/main" val="370710400"/>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D072B2-A5FE-455B-8126-4EF7C8BC39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21D072B2-A5FE-455B-8126-4EF7C8BC39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D06A0E33-5070-4B34-91D7-27D2203A8B22}"/>
              </a:ext>
            </a:extLst>
          </p:cNvPr>
          <p:cNvSpPr>
            <a:spLocks noGrp="1"/>
          </p:cNvSpPr>
          <p:nvPr>
            <p:ph type="title"/>
          </p:nvPr>
        </p:nvSpPr>
        <p:spPr>
          <a:xfrm>
            <a:off x="457201" y="294200"/>
            <a:ext cx="8229600" cy="590400"/>
          </a:xfrm>
        </p:spPr>
        <p:txBody>
          <a:bodyPr vert="horz"/>
          <a:lstStyle/>
          <a:p>
            <a:r>
              <a:rPr lang="en-US" dirty="0"/>
              <a:t>Does a remote worker create nexus for purposes beyond payroll taxes?</a:t>
            </a:r>
            <a:br>
              <a:rPr lang="en-US" dirty="0"/>
            </a:br>
            <a:endParaRPr lang="en-US" dirty="0"/>
          </a:p>
        </p:txBody>
      </p:sp>
      <p:sp>
        <p:nvSpPr>
          <p:cNvPr id="6" name="Content Placeholder 5">
            <a:extLst>
              <a:ext uri="{FF2B5EF4-FFF2-40B4-BE49-F238E27FC236}">
                <a16:creationId xmlns:a16="http://schemas.microsoft.com/office/drawing/2014/main" id="{019E54EA-73E9-41AA-B770-5283082C7C1A}"/>
              </a:ext>
            </a:extLst>
          </p:cNvPr>
          <p:cNvSpPr>
            <a:spLocks noGrp="1"/>
          </p:cNvSpPr>
          <p:nvPr>
            <p:ph idx="1"/>
          </p:nvPr>
        </p:nvSpPr>
        <p:spPr>
          <a:xfrm>
            <a:off x="457201" y="1137920"/>
            <a:ext cx="8229600" cy="4947920"/>
          </a:xfrm>
        </p:spPr>
        <p:txBody>
          <a:bodyPr/>
          <a:lstStyle/>
          <a:p>
            <a:r>
              <a:rPr lang="en-US" dirty="0"/>
              <a:t>If an employer has one or more remote workers within a state, the employer may have an obligation to withhold income and other applicable taxes from an employee’s wages, but other business taxes may also apply. </a:t>
            </a:r>
            <a:br>
              <a:rPr lang="en-US" dirty="0"/>
            </a:br>
            <a:r>
              <a:rPr lang="en-US" dirty="0"/>
              <a:t>Business tax requirements that may apply at the state level include: </a:t>
            </a:r>
          </a:p>
          <a:p>
            <a:pPr lvl="1"/>
            <a:r>
              <a:rPr lang="en-US" dirty="0"/>
              <a:t>State tax exemptions</a:t>
            </a:r>
          </a:p>
          <a:p>
            <a:pPr lvl="1"/>
            <a:r>
              <a:rPr lang="en-US" dirty="0"/>
              <a:t>Sales and use tax </a:t>
            </a:r>
          </a:p>
          <a:p>
            <a:pPr lvl="1"/>
            <a:r>
              <a:rPr lang="en-US" dirty="0"/>
              <a:t>Unemployment tax requirements (even nonprofits will need to register)</a:t>
            </a:r>
          </a:p>
          <a:p>
            <a:r>
              <a:rPr lang="en-US" dirty="0"/>
              <a:t>Local jurisdictions may also have filing requirements and taxes such as license fees, head count tax, etc.</a:t>
            </a:r>
          </a:p>
          <a:p>
            <a:endParaRPr lang="en-US" dirty="0"/>
          </a:p>
        </p:txBody>
      </p:sp>
    </p:spTree>
    <p:extLst>
      <p:ext uri="{BB962C8B-B14F-4D97-AF65-F5344CB8AC3E}">
        <p14:creationId xmlns:p14="http://schemas.microsoft.com/office/powerpoint/2010/main" val="3072148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B92895-E7B9-4FC9-BCA5-7B6360A6AD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5CB92895-E7B9-4FC9-BCA5-7B6360A6AD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D06A0E33-5070-4B34-91D7-27D2203A8B22}"/>
              </a:ext>
            </a:extLst>
          </p:cNvPr>
          <p:cNvSpPr>
            <a:spLocks noGrp="1"/>
          </p:cNvSpPr>
          <p:nvPr>
            <p:ph type="title"/>
          </p:nvPr>
        </p:nvSpPr>
        <p:spPr>
          <a:xfrm>
            <a:off x="457201" y="294200"/>
            <a:ext cx="8229600" cy="590400"/>
          </a:xfrm>
        </p:spPr>
        <p:txBody>
          <a:bodyPr vert="horz"/>
          <a:lstStyle/>
          <a:p>
            <a:r>
              <a:rPr lang="en-US" dirty="0"/>
              <a:t>Options to consider for managing remote worker payroll and compliance</a:t>
            </a:r>
            <a:br>
              <a:rPr lang="en-US" dirty="0"/>
            </a:br>
            <a:endParaRPr lang="en-US" dirty="0"/>
          </a:p>
        </p:txBody>
      </p:sp>
      <p:sp>
        <p:nvSpPr>
          <p:cNvPr id="6" name="Content Placeholder 5">
            <a:extLst>
              <a:ext uri="{FF2B5EF4-FFF2-40B4-BE49-F238E27FC236}">
                <a16:creationId xmlns:a16="http://schemas.microsoft.com/office/drawing/2014/main" id="{019E54EA-73E9-41AA-B770-5283082C7C1A}"/>
              </a:ext>
            </a:extLst>
          </p:cNvPr>
          <p:cNvSpPr>
            <a:spLocks noGrp="1"/>
          </p:cNvSpPr>
          <p:nvPr>
            <p:ph idx="1"/>
          </p:nvPr>
        </p:nvSpPr>
        <p:spPr>
          <a:xfrm>
            <a:off x="457201" y="1137920"/>
            <a:ext cx="8229600" cy="4947920"/>
          </a:xfrm>
        </p:spPr>
        <p:txBody>
          <a:bodyPr/>
          <a:lstStyle/>
          <a:p>
            <a:pPr>
              <a:spcBef>
                <a:spcPts val="300"/>
              </a:spcBef>
            </a:pPr>
            <a:r>
              <a:rPr lang="en-US" sz="1600" dirty="0"/>
              <a:t>Remote workers employed by org; payroll completed by internal HR/payroll resources:</a:t>
            </a:r>
          </a:p>
          <a:p>
            <a:pPr lvl="1">
              <a:spcBef>
                <a:spcPts val="300"/>
              </a:spcBef>
            </a:pPr>
            <a:r>
              <a:rPr lang="en-US" sz="1600" dirty="0"/>
              <a:t>Pros: no changes from employee’s perspective</a:t>
            </a:r>
          </a:p>
          <a:p>
            <a:pPr lvl="1">
              <a:spcBef>
                <a:spcPts val="300"/>
              </a:spcBef>
            </a:pPr>
            <a:r>
              <a:rPr lang="en-US" sz="1600" dirty="0"/>
              <a:t>Cons: additional resources required to manage multistate payroll and HR/employer requirements</a:t>
            </a:r>
          </a:p>
          <a:p>
            <a:pPr>
              <a:spcBef>
                <a:spcPts val="300"/>
              </a:spcBef>
            </a:pPr>
            <a:r>
              <a:rPr lang="en-US" sz="1600" dirty="0"/>
              <a:t>Remote workers employed by a single member LLC: </a:t>
            </a:r>
          </a:p>
          <a:p>
            <a:pPr lvl="1">
              <a:spcBef>
                <a:spcPts val="300"/>
              </a:spcBef>
            </a:pPr>
            <a:r>
              <a:rPr lang="en-US" sz="1600" dirty="0"/>
              <a:t>Pros: isolates the remote worker risk; employees can participate in org’s 403(b); payroll can be easily outsourced to third-party payroll provider for remote workers</a:t>
            </a:r>
          </a:p>
          <a:p>
            <a:pPr lvl="1">
              <a:spcBef>
                <a:spcPts val="300"/>
              </a:spcBef>
            </a:pPr>
            <a:r>
              <a:rPr lang="en-US" sz="1600" dirty="0"/>
              <a:t>Cons: state LLC fees/taxes; internal HR would need to manage state HR/employer requirements</a:t>
            </a:r>
          </a:p>
          <a:p>
            <a:pPr>
              <a:spcBef>
                <a:spcPts val="300"/>
              </a:spcBef>
            </a:pPr>
            <a:r>
              <a:rPr lang="en-US" sz="1600"/>
              <a:t>Utilize professional employer </a:t>
            </a:r>
            <a:r>
              <a:rPr lang="en-US" sz="1600" dirty="0"/>
              <a:t>o</a:t>
            </a:r>
            <a:r>
              <a:rPr lang="en-US" sz="1600"/>
              <a:t>rganization </a:t>
            </a:r>
            <a:r>
              <a:rPr lang="en-US" sz="1600" dirty="0"/>
              <a:t>to manage payroll, benefits and other HR responsibilities for the remote employees in LLC:</a:t>
            </a:r>
          </a:p>
          <a:p>
            <a:pPr lvl="1">
              <a:spcBef>
                <a:spcPts val="300"/>
              </a:spcBef>
            </a:pPr>
            <a:r>
              <a:rPr lang="en-US" sz="1600" dirty="0"/>
              <a:t>Pros: outsource some regulatory and compliance risk </a:t>
            </a:r>
          </a:p>
          <a:p>
            <a:pPr lvl="1">
              <a:spcBef>
                <a:spcPts val="300"/>
              </a:spcBef>
            </a:pPr>
            <a:r>
              <a:rPr lang="en-US" sz="1600" dirty="0"/>
              <a:t>Cons: burden to implement, cost and employee confusion regarding co-employment </a:t>
            </a:r>
          </a:p>
          <a:p>
            <a:pPr>
              <a:spcBef>
                <a:spcPts val="300"/>
              </a:spcBef>
            </a:pPr>
            <a:r>
              <a:rPr lang="en-US" sz="1600" dirty="0"/>
              <a:t>Utilize employer of record that serves as the employer for tax purposes while the employee performs work at the institute:</a:t>
            </a:r>
          </a:p>
          <a:p>
            <a:pPr lvl="1">
              <a:spcBef>
                <a:spcPts val="300"/>
              </a:spcBef>
            </a:pPr>
            <a:r>
              <a:rPr lang="en-US" sz="1600" dirty="0"/>
              <a:t>Pros: eliminates regulatory and compliance risk</a:t>
            </a:r>
          </a:p>
          <a:p>
            <a:pPr lvl="1">
              <a:spcBef>
                <a:spcPts val="300"/>
              </a:spcBef>
            </a:pPr>
            <a:r>
              <a:rPr lang="en-US" sz="1600" dirty="0"/>
              <a:t>Cons: different employer with different benefits, policies, etc.; complex to set up and costly</a:t>
            </a:r>
          </a:p>
        </p:txBody>
      </p:sp>
    </p:spTree>
    <p:extLst>
      <p:ext uri="{BB962C8B-B14F-4D97-AF65-F5344CB8AC3E}">
        <p14:creationId xmlns:p14="http://schemas.microsoft.com/office/powerpoint/2010/main" val="3458427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103A4B4-D862-404D-A2B0-15CE899A1E2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0" name="Object 9" hidden="1">
                        <a:extLst>
                          <a:ext uri="{FF2B5EF4-FFF2-40B4-BE49-F238E27FC236}">
                            <a16:creationId xmlns:a16="http://schemas.microsoft.com/office/drawing/2014/main" id="{B103A4B4-D862-404D-A2B0-15CE899A1E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2"/>
          <p:cNvSpPr txBox="1">
            <a:spLocks/>
          </p:cNvSpPr>
          <p:nvPr/>
        </p:nvSpPr>
        <p:spPr>
          <a:xfrm>
            <a:off x="454025" y="1007574"/>
            <a:ext cx="8270875" cy="539719"/>
          </a:xfrm>
          <a:prstGeom prst="rect">
            <a:avLst/>
          </a:prstGeom>
        </p:spPr>
        <p:txBody>
          <a:bodyPr vert="horz" lIns="0" tIns="0" rIns="0" bIns="0" rtlCol="0" anchor="t" anchorCtr="0">
            <a:no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pPr marL="0" marR="0" lvl="0" indent="0" algn="ctr" defTabSz="1007887"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a:ln>
                  <a:noFill/>
                </a:ln>
                <a:solidFill>
                  <a:srgbClr val="FFFFFF"/>
                </a:solidFill>
                <a:effectLst/>
                <a:uLnTx/>
                <a:uFillTx/>
                <a:latin typeface="EYInterstate Light" panose="02000506000000020004" pitchFamily="2" charset="0"/>
                <a:ea typeface="+mj-ea"/>
                <a:cs typeface="Arial" panose="020B0604020202020204" pitchFamily="34" charset="0"/>
              </a:rPr>
              <a:t>Thank you for joining us today!</a:t>
            </a:r>
          </a:p>
        </p:txBody>
      </p:sp>
    </p:spTree>
    <p:extLst>
      <p:ext uri="{BB962C8B-B14F-4D97-AF65-F5344CB8AC3E}">
        <p14:creationId xmlns:p14="http://schemas.microsoft.com/office/powerpoint/2010/main" val="1095287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B487D1-9824-49C1-A337-C98842A579B6}"/>
              </a:ext>
            </a:extLst>
          </p:cNvPr>
          <p:cNvSpPr txBox="1">
            <a:spLocks/>
          </p:cNvSpPr>
          <p:nvPr/>
        </p:nvSpPr>
        <p:spPr>
          <a:xfrm>
            <a:off x="5210339" y="1136988"/>
            <a:ext cx="3309810" cy="3231654"/>
          </a:xfrm>
          <a:prstGeom prst="rect">
            <a:avLst/>
          </a:prstGeom>
          <a:noFill/>
        </p:spPr>
        <p:txBody>
          <a:bodyPr wrap="square" lIns="0" tIns="0" rIns="0" bIns="0" rtlCol="0" anchor="t">
            <a:spAutoFit/>
          </a:bodyPr>
          <a:lstStyle/>
          <a:p>
            <a:pPr lvl="0">
              <a:spcAft>
                <a:spcPts val="1200"/>
              </a:spcAft>
              <a:buClr>
                <a:srgbClr val="FFD200"/>
              </a:buClr>
              <a:buSzPct val="70000"/>
              <a:defRPr/>
            </a:pPr>
            <a:r>
              <a:rPr lang="en-IN" sz="800" kern="0" dirty="0">
                <a:solidFill>
                  <a:srgbClr val="FFFFFF"/>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spcAft>
                <a:spcPts val="1200"/>
              </a:spcAft>
              <a:buClr>
                <a:srgbClr val="FFD200"/>
              </a:buClr>
              <a:buSzPct val="70000"/>
              <a:defRPr/>
            </a:pPr>
            <a:r>
              <a:rPr lang="en-IN" sz="800" kern="0" dirty="0">
                <a:solidFill>
                  <a:srgbClr val="FFFFFF"/>
                </a:solidFill>
              </a:rPr>
              <a:t>Ernst &amp; Young LLP is a client-serving member firm of </a:t>
            </a:r>
            <a:br>
              <a:rPr lang="en-IN" sz="800" kern="0" dirty="0">
                <a:solidFill>
                  <a:srgbClr val="FFFFFF"/>
                </a:solidFill>
              </a:rPr>
            </a:br>
            <a:r>
              <a:rPr lang="en-IN" sz="800" kern="0" dirty="0">
                <a:solidFill>
                  <a:srgbClr val="FFFFFF"/>
                </a:solidFill>
              </a:rPr>
              <a:t>Ernst &amp; Young Global Limited operating in the US.</a:t>
            </a:r>
            <a:endParaRPr lang="en-US" sz="800" dirty="0"/>
          </a:p>
          <a:p>
            <a:pPr>
              <a:spcAft>
                <a:spcPts val="1200"/>
              </a:spcAft>
              <a:buClr>
                <a:srgbClr val="FFD200"/>
              </a:buClr>
              <a:buSzPct val="70000"/>
              <a:defRPr/>
            </a:pPr>
            <a:r>
              <a:rPr lang="en-IN" sz="800" kern="0" dirty="0">
                <a:solidFill>
                  <a:srgbClr val="FFFFFF"/>
                </a:solidFill>
              </a:rPr>
              <a:t>© 2023 Ernst &amp; Young LLP.</a:t>
            </a:r>
            <a:br>
              <a:rPr lang="en-IN" sz="800" kern="0" dirty="0">
                <a:solidFill>
                  <a:srgbClr val="FFFFFF"/>
                </a:solidFill>
              </a:rPr>
            </a:br>
            <a:r>
              <a:rPr lang="en-IN" sz="800" kern="0" dirty="0">
                <a:solidFill>
                  <a:srgbClr val="FFFFFF"/>
                </a:solidFill>
              </a:rPr>
              <a:t>All Rights Reserved.</a:t>
            </a:r>
          </a:p>
          <a:p>
            <a:pPr>
              <a:spcAft>
                <a:spcPts val="1200"/>
              </a:spcAft>
              <a:buClr>
                <a:srgbClr val="FFD200"/>
              </a:buClr>
              <a:buSzPct val="70000"/>
              <a:defRPr/>
            </a:pPr>
            <a:r>
              <a:rPr lang="en-US" sz="800" kern="0" dirty="0">
                <a:solidFill>
                  <a:srgbClr val="FFFFFF"/>
                </a:solidFill>
              </a:rPr>
              <a:t>US SCORE no. 19523-231US</a:t>
            </a:r>
            <a:br>
              <a:rPr lang="en-US" sz="1800" dirty="0">
                <a:effectLst/>
                <a:latin typeface="Calibri" panose="020F0502020204030204" pitchFamily="34" charset="0"/>
                <a:ea typeface="Calibri" panose="020F0502020204030204" pitchFamily="34" charset="0"/>
              </a:rPr>
            </a:br>
            <a:r>
              <a:rPr lang="en-IN" sz="800" kern="0" dirty="0">
                <a:solidFill>
                  <a:srgbClr val="FFFFFF"/>
                </a:solidFill>
              </a:rPr>
              <a:t>2304-4218826</a:t>
            </a:r>
            <a:br>
              <a:rPr lang="en-IN" sz="800" kern="0" dirty="0">
                <a:solidFill>
                  <a:srgbClr val="FFFFFF"/>
                </a:solidFill>
              </a:rPr>
            </a:br>
            <a:r>
              <a:rPr lang="en-IN" sz="800" kern="0" dirty="0">
                <a:solidFill>
                  <a:srgbClr val="FFFFFF"/>
                </a:solidFill>
              </a:rPr>
              <a:t>ED None</a:t>
            </a:r>
          </a:p>
          <a:p>
            <a:pPr lvl="0">
              <a:spcAft>
                <a:spcPts val="1200"/>
              </a:spcAft>
              <a:buClr>
                <a:srgbClr val="FFD200"/>
              </a:buClr>
              <a:buSzPct val="70000"/>
              <a:defRPr/>
            </a:pPr>
            <a:r>
              <a:rPr lang="en-IN" sz="700" kern="0" dirty="0">
                <a:solidFill>
                  <a:srgbClr val="FFFFFF"/>
                </a:solidFill>
              </a:rPr>
              <a:t>This material has been prepared for general informational purposes only and is not intended to be relied upon as accounting, tax, legal or other professional advice. Please refer to your advisors for specific advice.</a:t>
            </a:r>
            <a:endParaRPr lang="en-US" sz="700" kern="0" dirty="0">
              <a:solidFill>
                <a:srgbClr val="FFFFFF"/>
              </a:solidFill>
            </a:endParaRPr>
          </a:p>
          <a:p>
            <a:pPr lvl="0">
              <a:spcAft>
                <a:spcPts val="1200"/>
              </a:spcAft>
              <a:buClr>
                <a:srgbClr val="FFD200"/>
              </a:buClr>
              <a:buSzPct val="70000"/>
              <a:defRPr/>
            </a:pPr>
            <a:r>
              <a:rPr lang="en-IN" sz="1100" kern="0" dirty="0">
                <a:solidFill>
                  <a:srgbClr val="FFFFFF"/>
                </a:solidFill>
                <a:latin typeface="EYInterstate" panose="02000503020000020004" pitchFamily="2" charset="0"/>
              </a:rPr>
              <a:t>ey.com</a:t>
            </a:r>
          </a:p>
        </p:txBody>
      </p:sp>
      <p:sp>
        <p:nvSpPr>
          <p:cNvPr id="3" name="TextBox 2">
            <a:extLst>
              <a:ext uri="{FF2B5EF4-FFF2-40B4-BE49-F238E27FC236}">
                <a16:creationId xmlns:a16="http://schemas.microsoft.com/office/drawing/2014/main" id="{58F001C2-987B-41B5-9A67-0FCC29DB619F}"/>
              </a:ext>
            </a:extLst>
          </p:cNvPr>
          <p:cNvSpPr txBox="1">
            <a:spLocks/>
          </p:cNvSpPr>
          <p:nvPr/>
        </p:nvSpPr>
        <p:spPr>
          <a:xfrm>
            <a:off x="617762" y="1136988"/>
            <a:ext cx="3205138" cy="2508379"/>
          </a:xfrm>
          <a:prstGeom prst="rect">
            <a:avLst/>
          </a:prstGeom>
          <a:noFill/>
        </p:spPr>
        <p:txBody>
          <a:bodyPr wrap="square" lIns="0" tIns="0" rIns="0" bIns="0" rtlCol="0" anchor="t">
            <a:spAutoFit/>
          </a:bodyPr>
          <a:lstStyle/>
          <a:p>
            <a:pPr lvl="0">
              <a:spcAft>
                <a:spcPts val="12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lvl="0">
              <a:spcAft>
                <a:spcPts val="1200"/>
              </a:spcAft>
              <a:buClr>
                <a:srgbClr val="FFD200"/>
              </a:buClr>
              <a:buSzPct val="70000"/>
              <a:defRPr/>
            </a:pPr>
            <a:r>
              <a:rPr lang="en-IN" sz="1100" kern="0" dirty="0">
                <a:solidFill>
                  <a:srgbClr val="FFFFFF"/>
                </a:solidFill>
                <a:latin typeface="EYInterstate" panose="02000503020000020004" pitchFamily="2" charset="0"/>
              </a:rPr>
              <a:t>EY exists to build a better working world, helping create long-term value for clients, people and society and build trust in the capital markets.</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Tree>
    <p:extLst>
      <p:ext uri="{BB962C8B-B14F-4D97-AF65-F5344CB8AC3E}">
        <p14:creationId xmlns:p14="http://schemas.microsoft.com/office/powerpoint/2010/main" val="333112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AC060D8-BA65-4D41-B321-2CE45B2171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9AC060D8-BA65-4D41-B321-2CE45B2171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05994E-515A-46A1-8846-8F4ACC1C0AB6}"/>
              </a:ext>
            </a:extLst>
          </p:cNvPr>
          <p:cNvSpPr>
            <a:spLocks noGrp="1"/>
          </p:cNvSpPr>
          <p:nvPr>
            <p:ph type="title"/>
          </p:nvPr>
        </p:nvSpPr>
        <p:spPr>
          <a:xfrm>
            <a:off x="457202" y="294200"/>
            <a:ext cx="5210174" cy="590400"/>
          </a:xfrm>
        </p:spPr>
        <p:txBody>
          <a:bodyPr vert="horz"/>
          <a:lstStyle/>
          <a:p>
            <a:r>
              <a:rPr lang="en-US" dirty="0"/>
              <a:t>Section 4960 guidance</a:t>
            </a:r>
          </a:p>
        </p:txBody>
      </p:sp>
      <p:sp>
        <p:nvSpPr>
          <p:cNvPr id="5" name="Content Placeholder 4">
            <a:extLst>
              <a:ext uri="{FF2B5EF4-FFF2-40B4-BE49-F238E27FC236}">
                <a16:creationId xmlns:a16="http://schemas.microsoft.com/office/drawing/2014/main" id="{8EBB558B-80C7-40B1-90E2-C5B85B9CEDB2}"/>
              </a:ext>
            </a:extLst>
          </p:cNvPr>
          <p:cNvSpPr>
            <a:spLocks noGrp="1"/>
          </p:cNvSpPr>
          <p:nvPr>
            <p:ph idx="1"/>
          </p:nvPr>
        </p:nvSpPr>
        <p:spPr>
          <a:xfrm>
            <a:off x="457201" y="1137920"/>
            <a:ext cx="5210174" cy="4947920"/>
          </a:xfrm>
        </p:spPr>
        <p:txBody>
          <a:bodyPr/>
          <a:lstStyle/>
          <a:p>
            <a:r>
              <a:rPr lang="en-US" dirty="0"/>
              <a:t>Final regulations generally apply to taxable years beginning after December 31, 2021</a:t>
            </a:r>
          </a:p>
          <a:p>
            <a:r>
              <a:rPr lang="en-US" dirty="0"/>
              <a:t>Since then, taxpayers may have relied on:</a:t>
            </a:r>
          </a:p>
          <a:p>
            <a:pPr lvl="1"/>
            <a:r>
              <a:rPr lang="en-US" dirty="0"/>
              <a:t>Reasonable, good faith interpretations of the statute that include consideration of any relevant legislative history</a:t>
            </a:r>
          </a:p>
          <a:p>
            <a:pPr lvl="1"/>
            <a:r>
              <a:rPr lang="en-US" dirty="0"/>
              <a:t>Notice 2019-09 in its entirety</a:t>
            </a:r>
          </a:p>
          <a:p>
            <a:pPr lvl="1"/>
            <a:r>
              <a:rPr lang="en-US" dirty="0"/>
              <a:t>Proposed regulations in their entirety</a:t>
            </a:r>
          </a:p>
          <a:p>
            <a:pPr lvl="1"/>
            <a:r>
              <a:rPr lang="en-US" dirty="0"/>
              <a:t>Final regulations in their entirety</a:t>
            </a:r>
          </a:p>
          <a:p>
            <a:pPr lvl="1"/>
            <a:endParaRPr lang="en-US" dirty="0"/>
          </a:p>
        </p:txBody>
      </p:sp>
    </p:spTree>
    <p:extLst>
      <p:ext uri="{BB962C8B-B14F-4D97-AF65-F5344CB8AC3E}">
        <p14:creationId xmlns:p14="http://schemas.microsoft.com/office/powerpoint/2010/main" val="281616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59A35B-5557-432A-B3D4-FC376632D4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F259A35B-5557-432A-B3D4-FC376632D4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16B6122-DAE0-4F37-BBF8-F6BA4E81421A}"/>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4" name="Rectangle 3"/>
          <p:cNvSpPr/>
          <p:nvPr/>
        </p:nvSpPr>
        <p:spPr>
          <a:xfrm>
            <a:off x="457201" y="1082675"/>
            <a:ext cx="3290046" cy="394883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14000"/>
              </a:lnSpc>
              <a:spcBef>
                <a:spcPts val="0"/>
              </a:spcBef>
              <a:spcAft>
                <a:spcPts val="0"/>
              </a:spcAft>
              <a:buClr>
                <a:srgbClr val="646464"/>
              </a:buClr>
              <a:buSzTx/>
              <a:buFontTx/>
              <a:buNone/>
              <a:tabLst/>
              <a:defRPr/>
            </a:pPr>
            <a:r>
              <a:rPr kumimoji="0" lang="en-US" b="0" i="0" u="none" strike="noStrike" kern="1200" cap="none" spc="0" normalizeH="0" baseline="0" noProof="0" dirty="0">
                <a:ln>
                  <a:noFill/>
                </a:ln>
                <a:solidFill>
                  <a:schemeClr val="tx1"/>
                </a:solidFill>
                <a:effectLst/>
                <a:uLnTx/>
                <a:uFillTx/>
                <a:latin typeface="+mj-lt"/>
                <a:ea typeface="Arial"/>
                <a:cs typeface="Times New Roman"/>
              </a:rPr>
              <a:t>For tax years beginning after December 31, 2017, section 4960 imposes a </a:t>
            </a:r>
            <a:r>
              <a:rPr kumimoji="0" lang="en-US" b="1" i="0" u="none" strike="noStrike" kern="1200" cap="none" spc="0" normalizeH="0" baseline="0" noProof="0" dirty="0">
                <a:ln>
                  <a:noFill/>
                </a:ln>
                <a:solidFill>
                  <a:schemeClr val="tx1"/>
                </a:solidFill>
                <a:effectLst/>
                <a:uLnTx/>
                <a:uFillTx/>
                <a:latin typeface="+mj-lt"/>
                <a:ea typeface="Arial"/>
                <a:cs typeface="Times New Roman"/>
              </a:rPr>
              <a:t>21% excise tax </a:t>
            </a:r>
            <a:r>
              <a:rPr kumimoji="0" lang="en-US" b="0" i="0" u="none" strike="noStrike" kern="1200" cap="none" spc="0" normalizeH="0" baseline="0" noProof="0" dirty="0">
                <a:ln>
                  <a:noFill/>
                </a:ln>
                <a:solidFill>
                  <a:schemeClr val="tx1"/>
                </a:solidFill>
                <a:effectLst/>
                <a:uLnTx/>
                <a:uFillTx/>
                <a:latin typeface="+mj-lt"/>
                <a:ea typeface="Arial"/>
                <a:cs typeface="Times New Roman"/>
              </a:rPr>
              <a:t>on (1) </a:t>
            </a:r>
            <a:r>
              <a:rPr kumimoji="0" lang="en-US" b="1" i="0" u="none" strike="noStrike" kern="1200" cap="none" spc="0" normalizeH="0" baseline="0" noProof="0" dirty="0">
                <a:ln>
                  <a:noFill/>
                </a:ln>
                <a:solidFill>
                  <a:schemeClr val="tx1"/>
                </a:solidFill>
                <a:effectLst/>
                <a:uLnTx/>
                <a:uFillTx/>
                <a:latin typeface="+mj-lt"/>
                <a:ea typeface="Arial"/>
                <a:cs typeface="Times New Roman"/>
              </a:rPr>
              <a:t>remuneration in excess of $1m </a:t>
            </a:r>
            <a:r>
              <a:rPr kumimoji="0" lang="en-US" b="0" i="0" u="none" strike="noStrike" kern="1200" cap="none" spc="0" normalizeH="0" baseline="0" noProof="0" dirty="0">
                <a:ln>
                  <a:noFill/>
                </a:ln>
                <a:solidFill>
                  <a:schemeClr val="tx1"/>
                </a:solidFill>
                <a:effectLst/>
                <a:uLnTx/>
                <a:uFillTx/>
                <a:latin typeface="+mj-lt"/>
                <a:ea typeface="Arial"/>
                <a:cs typeface="Times New Roman"/>
              </a:rPr>
              <a:t>paid for a tax year or (2) any </a:t>
            </a:r>
            <a:r>
              <a:rPr kumimoji="0" lang="en-US" b="1" i="0" u="none" strike="noStrike" kern="1200" cap="none" spc="0" normalizeH="0" baseline="0" noProof="0" dirty="0">
                <a:ln>
                  <a:noFill/>
                </a:ln>
                <a:solidFill>
                  <a:schemeClr val="tx1"/>
                </a:solidFill>
                <a:effectLst/>
                <a:uLnTx/>
                <a:uFillTx/>
                <a:latin typeface="+mj-lt"/>
                <a:ea typeface="Arial"/>
                <a:cs typeface="Times New Roman"/>
              </a:rPr>
              <a:t>“excess parachute payments”</a:t>
            </a:r>
            <a:r>
              <a:rPr kumimoji="0" lang="en-US" b="0" i="0" u="none" strike="noStrike" kern="1200" cap="none" spc="0" normalizeH="0" baseline="0" noProof="0" dirty="0">
                <a:ln>
                  <a:noFill/>
                </a:ln>
                <a:solidFill>
                  <a:schemeClr val="tx1"/>
                </a:solidFill>
                <a:effectLst/>
                <a:uLnTx/>
                <a:uFillTx/>
                <a:latin typeface="+mj-lt"/>
                <a:ea typeface="Arial"/>
                <a:cs typeface="Times New Roman"/>
              </a:rPr>
              <a:t> paid to “covered employees” of any applicable tax-exempt organization (ATEO) or related organization</a:t>
            </a:r>
          </a:p>
        </p:txBody>
      </p:sp>
      <p:graphicFrame>
        <p:nvGraphicFramePr>
          <p:cNvPr id="5" name="Table 4"/>
          <p:cNvGraphicFramePr>
            <a:graphicFrameLocks noGrp="1"/>
          </p:cNvGraphicFramePr>
          <p:nvPr/>
        </p:nvGraphicFramePr>
        <p:xfrm>
          <a:off x="4098367" y="1082675"/>
          <a:ext cx="4588434" cy="4001699"/>
        </p:xfrm>
        <a:graphic>
          <a:graphicData uri="http://schemas.openxmlformats.org/drawingml/2006/table">
            <a:tbl>
              <a:tblPr firstRow="1" bandRow="1">
                <a:tableStyleId>{2D5ABB26-0587-4C30-8999-92F81FD0307C}</a:tableStyleId>
              </a:tblPr>
              <a:tblGrid>
                <a:gridCol w="1695217">
                  <a:extLst>
                    <a:ext uri="{9D8B030D-6E8A-4147-A177-3AD203B41FA5}">
                      <a16:colId xmlns:a16="http://schemas.microsoft.com/office/drawing/2014/main" val="20000"/>
                    </a:ext>
                  </a:extLst>
                </a:gridCol>
                <a:gridCol w="2893217">
                  <a:extLst>
                    <a:ext uri="{9D8B030D-6E8A-4147-A177-3AD203B41FA5}">
                      <a16:colId xmlns:a16="http://schemas.microsoft.com/office/drawing/2014/main" val="20001"/>
                    </a:ext>
                  </a:extLst>
                </a:gridCol>
              </a:tblGrid>
              <a:tr h="0">
                <a:tc gridSpan="2">
                  <a:txBody>
                    <a:bodyPr/>
                    <a:lstStyle/>
                    <a:p>
                      <a:pPr algn="ctr"/>
                      <a:r>
                        <a:rPr lang="en-US" sz="1600" b="1" dirty="0">
                          <a:solidFill>
                            <a:schemeClr val="tx1"/>
                          </a:solidFill>
                          <a:latin typeface="+mj-lt"/>
                        </a:rPr>
                        <a:t>By the numbers </a:t>
                      </a:r>
                    </a:p>
                  </a:txBody>
                  <a:tcPr marL="46990" marR="46990" marT="46990" marB="46990" anchor="b">
                    <a:lnL w="6350" cmpd="sng">
                      <a:solidFill>
                        <a:srgbClr val="FFFFFF"/>
                      </a:solidFill>
                    </a:lnL>
                    <a:lnR w="6350" cmpd="sng">
                      <a:solidFill>
                        <a:srgbClr val="FFFFFF"/>
                      </a:solidFill>
                    </a:lnR>
                    <a:lnT w="6350" cmpd="sng">
                      <a:solidFill>
                        <a:srgbClr val="FFFFFF"/>
                      </a:solid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hMerge="1">
                  <a:txBody>
                    <a:bodyPr/>
                    <a:lstStyle/>
                    <a:p>
                      <a:endParaRPr lang="en-US" dirty="0"/>
                    </a:p>
                  </a:txBody>
                  <a:tcPr/>
                </a:tc>
                <a:extLst>
                  <a:ext uri="{0D108BD9-81ED-4DB2-BD59-A6C34878D82A}">
                    <a16:rowId xmlns:a16="http://schemas.microsoft.com/office/drawing/2014/main" val="10000"/>
                  </a:ext>
                </a:extLst>
              </a:tr>
              <a:tr h="1221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rPr>
                        <a:t>Excess remuneration</a:t>
                      </a:r>
                    </a:p>
                  </a:txBody>
                  <a:tcPr marL="46990" marR="46990" marT="46990" marB="46990" anchor="ctr">
                    <a:lnL w="6350" cmpd="sng">
                      <a:solidFill>
                        <a:srgbClr val="FFFFFF"/>
                      </a:solid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1" dirty="0">
                          <a:solidFill>
                            <a:schemeClr val="tx1"/>
                          </a:solidFill>
                          <a:latin typeface="+mj-lt"/>
                        </a:rPr>
                        <a:t>&gt;$1m</a:t>
                      </a:r>
                    </a:p>
                  </a:txBody>
                  <a:tcPr marL="46990" marR="46990" marT="46990" marB="46990" anchor="ctr">
                    <a:lnL w="6350" cap="flat" cmpd="sng" algn="ctr">
                      <a:solidFill>
                        <a:srgbClr val="FFFFFF"/>
                      </a:solidFill>
                      <a:prstDash val="solid"/>
                      <a:round/>
                      <a:headEnd type="none" w="med" len="med"/>
                      <a:tailEnd type="none" w="med" len="med"/>
                    </a:lnL>
                    <a:lnR w="6350" cmpd="sng">
                      <a:solidFill>
                        <a:srgbClr val="FFFFFF"/>
                      </a:solid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1"/>
                  </a:ext>
                </a:extLst>
              </a:tr>
              <a:tr h="1221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rPr>
                        <a:t>Parachute payments </a:t>
                      </a:r>
                    </a:p>
                  </a:txBody>
                  <a:tcPr marL="46990" marR="46990" marT="46990" marB="46990" anchor="ctr">
                    <a:lnL w="6350" cmpd="sng">
                      <a:solidFill>
                        <a:srgbClr val="FFFFFF"/>
                      </a:solid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buSzPct val="100000"/>
                      </a:pPr>
                      <a:r>
                        <a:rPr lang="en-US" sz="1600" b="0" i="1" dirty="0">
                          <a:solidFill>
                            <a:schemeClr val="tx1"/>
                          </a:solidFill>
                          <a:latin typeface="+mj-lt"/>
                        </a:rPr>
                        <a:t>Separation pay </a:t>
                      </a:r>
                    </a:p>
                    <a:p>
                      <a:pPr>
                        <a:buSzPct val="100000"/>
                      </a:pPr>
                      <a:r>
                        <a:rPr lang="en-US" sz="3200" b="1" i="1" kern="1200" dirty="0">
                          <a:solidFill>
                            <a:schemeClr val="tx1"/>
                          </a:solidFill>
                          <a:latin typeface="+mj-lt"/>
                          <a:ea typeface="+mn-ea"/>
                          <a:cs typeface="+mn-cs"/>
                        </a:rPr>
                        <a:t>&gt;3x </a:t>
                      </a:r>
                      <a:r>
                        <a:rPr lang="en-US" sz="1600" b="0" i="1" dirty="0">
                          <a:solidFill>
                            <a:schemeClr val="tx1"/>
                          </a:solidFill>
                          <a:latin typeface="+mj-lt"/>
                        </a:rPr>
                        <a:t>“base amount”</a:t>
                      </a:r>
                    </a:p>
                  </a:txBody>
                  <a:tcPr marL="46990" marR="46990" marT="46990" marB="46990" anchor="ctr">
                    <a:lnL w="6350" cap="flat" cmpd="sng" algn="ctr">
                      <a:solidFill>
                        <a:srgbClr val="FFFFFF"/>
                      </a:solidFill>
                      <a:prstDash val="solid"/>
                      <a:round/>
                      <a:headEnd type="none" w="med" len="med"/>
                      <a:tailEnd type="none" w="med" len="med"/>
                    </a:lnL>
                    <a:lnR w="6350" cmpd="sng">
                      <a:solidFill>
                        <a:srgbClr val="FFFFFF"/>
                      </a:solid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2"/>
                  </a:ext>
                </a:extLst>
              </a:tr>
              <a:tr h="1221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rPr>
                        <a:t>Excise tax</a:t>
                      </a:r>
                    </a:p>
                  </a:txBody>
                  <a:tcPr marL="46990" marR="46990" marT="46990" marB="46990" anchor="ctr">
                    <a:lnL w="6350" cmpd="sng">
                      <a:solidFill>
                        <a:srgbClr val="FFFFFF"/>
                      </a:solid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mpd="sng">
                      <a:solidFill>
                        <a:srgbClr val="FFFFFF"/>
                      </a:solidFill>
                    </a:lnB>
                    <a:lnTlToBr w="12700" cmpd="sng">
                      <a:noFill/>
                      <a:prstDash val="solid"/>
                    </a:lnTlToBr>
                    <a:lnBlToTr w="12700" cmpd="sng">
                      <a:noFill/>
                      <a:prstDash val="solid"/>
                    </a:lnBlToTr>
                    <a:solidFill>
                      <a:srgbClr val="C4C4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1" kern="1200" dirty="0">
                          <a:solidFill>
                            <a:schemeClr val="tx1"/>
                          </a:solidFill>
                          <a:latin typeface="+mj-lt"/>
                          <a:ea typeface="+mn-ea"/>
                          <a:cs typeface="+mn-cs"/>
                        </a:rPr>
                        <a:t>21%</a:t>
                      </a:r>
                    </a:p>
                  </a:txBody>
                  <a:tcPr marL="46990" marR="46990" marT="46990" marB="46990" anchor="ctr">
                    <a:lnL w="6350" cap="flat" cmpd="sng" algn="ctr">
                      <a:solidFill>
                        <a:srgbClr val="FFFFFF"/>
                      </a:solidFill>
                      <a:prstDash val="solid"/>
                      <a:round/>
                      <a:headEnd type="none" w="med" len="med"/>
                      <a:tailEnd type="none" w="med" len="med"/>
                    </a:lnL>
                    <a:lnR w="6350" cmpd="sng">
                      <a:solidFill>
                        <a:srgbClr val="FFFFFF"/>
                      </a:solidFill>
                    </a:lnR>
                    <a:lnT w="6350" cap="flat" cmpd="sng" algn="ctr">
                      <a:solidFill>
                        <a:srgbClr val="FFFFFF"/>
                      </a:solidFill>
                      <a:prstDash val="solid"/>
                      <a:round/>
                      <a:headEnd type="none" w="med" len="med"/>
                      <a:tailEnd type="none" w="med" len="med"/>
                    </a:lnT>
                    <a:lnB w="6350" cmpd="sng">
                      <a:solidFill>
                        <a:srgbClr val="FFFFFF"/>
                      </a:solidFill>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3"/>
                  </a:ext>
                </a:extLst>
              </a:tr>
            </a:tbl>
          </a:graphicData>
        </a:graphic>
      </p:graphicFrame>
      <p:sp>
        <p:nvSpPr>
          <p:cNvPr id="6" name="Title 5">
            <a:extLst>
              <a:ext uri="{FF2B5EF4-FFF2-40B4-BE49-F238E27FC236}">
                <a16:creationId xmlns:a16="http://schemas.microsoft.com/office/drawing/2014/main" id="{AFC26E96-45E8-492D-9010-D9BE71C3A5F5}"/>
              </a:ext>
            </a:extLst>
          </p:cNvPr>
          <p:cNvSpPr>
            <a:spLocks noGrp="1"/>
          </p:cNvSpPr>
          <p:nvPr>
            <p:ph type="title"/>
          </p:nvPr>
        </p:nvSpPr>
        <p:spPr/>
        <p:txBody>
          <a:bodyPr/>
          <a:lstStyle/>
          <a:p>
            <a:r>
              <a:rPr lang="en-US" dirty="0"/>
              <a:t>Section 4960 overview</a:t>
            </a:r>
          </a:p>
        </p:txBody>
      </p:sp>
    </p:spTree>
    <p:extLst>
      <p:ext uri="{BB962C8B-B14F-4D97-AF65-F5344CB8AC3E}">
        <p14:creationId xmlns:p14="http://schemas.microsoft.com/office/powerpoint/2010/main" val="110635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938F1A-7CF0-4CB1-A8E0-5CCECA28D7D6}"/>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3C938F1A-7CF0-4CB1-A8E0-5CCECA28D7D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255EA66-7C75-4737-8197-383E89088611}"/>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457201" y="294200"/>
            <a:ext cx="8229600" cy="590400"/>
          </a:xfrm>
        </p:spPr>
        <p:txBody>
          <a:bodyPr vert="horz"/>
          <a:lstStyle/>
          <a:p>
            <a:r>
              <a:rPr lang="en-US" dirty="0"/>
              <a:t>Polling question 1</a:t>
            </a:r>
          </a:p>
        </p:txBody>
      </p:sp>
      <p:sp>
        <p:nvSpPr>
          <p:cNvPr id="18" name="Rectangle 17">
            <a:extLst>
              <a:ext uri="{FF2B5EF4-FFF2-40B4-BE49-F238E27FC236}">
                <a16:creationId xmlns:a16="http://schemas.microsoft.com/office/drawing/2014/main" id="{92F432F9-3475-4841-A315-5E7397944E23}"/>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9" name="Isosceles Triangle 18">
            <a:extLst>
              <a:ext uri="{FF2B5EF4-FFF2-40B4-BE49-F238E27FC236}">
                <a16:creationId xmlns:a16="http://schemas.microsoft.com/office/drawing/2014/main" id="{8DC6499E-137F-4E2D-806D-F149C30CF3DF}"/>
              </a:ext>
            </a:extLst>
          </p:cNvPr>
          <p:cNvSpPr/>
          <p:nvPr/>
        </p:nvSpPr>
        <p:spPr>
          <a:xfrm rot="8547707">
            <a:off x="683895" y="1555317"/>
            <a:ext cx="286784" cy="33698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0" name="Title 1">
            <a:extLst>
              <a:ext uri="{FF2B5EF4-FFF2-40B4-BE49-F238E27FC236}">
                <a16:creationId xmlns:a16="http://schemas.microsoft.com/office/drawing/2014/main" id="{952DD3B1-C95A-40EA-BBEB-BDF672AFECDA}"/>
              </a:ext>
            </a:extLst>
          </p:cNvPr>
          <p:cNvSpPr txBox="1">
            <a:spLocks/>
          </p:cNvSpPr>
          <p:nvPr/>
        </p:nvSpPr>
        <p:spPr>
          <a:xfrm>
            <a:off x="469796" y="1053696"/>
            <a:ext cx="552173" cy="590400"/>
          </a:xfrm>
          <a:prstGeom prst="rect">
            <a:avLst/>
          </a:prstGeom>
        </p:spPr>
        <p:txBody>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Q</a:t>
            </a:r>
          </a:p>
        </p:txBody>
      </p:sp>
      <p:sp>
        <p:nvSpPr>
          <p:cNvPr id="21" name="Title 1">
            <a:extLst>
              <a:ext uri="{FF2B5EF4-FFF2-40B4-BE49-F238E27FC236}">
                <a16:creationId xmlns:a16="http://schemas.microsoft.com/office/drawing/2014/main" id="{E13BB49C-3590-4709-BEB2-A051FA5AAA6B}"/>
              </a:ext>
            </a:extLst>
          </p:cNvPr>
          <p:cNvSpPr txBox="1">
            <a:spLocks/>
          </p:cNvSpPr>
          <p:nvPr/>
        </p:nvSpPr>
        <p:spPr>
          <a:xfrm>
            <a:off x="1532476" y="207563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Set a methodology based on an interpretation of the statute</a:t>
            </a:r>
          </a:p>
        </p:txBody>
      </p:sp>
      <p:sp>
        <p:nvSpPr>
          <p:cNvPr id="23" name="Title 1">
            <a:extLst>
              <a:ext uri="{FF2B5EF4-FFF2-40B4-BE49-F238E27FC236}">
                <a16:creationId xmlns:a16="http://schemas.microsoft.com/office/drawing/2014/main" id="{AF875332-B7DE-49FC-8DEE-B5257A7A616E}"/>
              </a:ext>
            </a:extLst>
          </p:cNvPr>
          <p:cNvSpPr txBox="1">
            <a:spLocks/>
          </p:cNvSpPr>
          <p:nvPr/>
        </p:nvSpPr>
        <p:spPr>
          <a:xfrm>
            <a:off x="1092201" y="1133409"/>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What approach to 4960 compliance did your employer/clients take?</a:t>
            </a:r>
          </a:p>
        </p:txBody>
      </p:sp>
      <p:sp>
        <p:nvSpPr>
          <p:cNvPr id="25" name="Title 1">
            <a:extLst>
              <a:ext uri="{FF2B5EF4-FFF2-40B4-BE49-F238E27FC236}">
                <a16:creationId xmlns:a16="http://schemas.microsoft.com/office/drawing/2014/main" id="{D1334921-673A-44F3-BA28-4EA1F6B6104B}"/>
              </a:ext>
            </a:extLst>
          </p:cNvPr>
          <p:cNvSpPr txBox="1">
            <a:spLocks/>
          </p:cNvSpPr>
          <p:nvPr/>
        </p:nvSpPr>
        <p:spPr>
          <a:xfrm>
            <a:off x="1532475" y="2773260"/>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Set a methodology based on Notice 2019-09 in its entirety</a:t>
            </a:r>
          </a:p>
        </p:txBody>
      </p:sp>
      <p:sp>
        <p:nvSpPr>
          <p:cNvPr id="27" name="Title 1">
            <a:extLst>
              <a:ext uri="{FF2B5EF4-FFF2-40B4-BE49-F238E27FC236}">
                <a16:creationId xmlns:a16="http://schemas.microsoft.com/office/drawing/2014/main" id="{8B7D177B-E0BB-4C32-A8C6-A3156A63D685}"/>
              </a:ext>
            </a:extLst>
          </p:cNvPr>
          <p:cNvSpPr txBox="1">
            <a:spLocks/>
          </p:cNvSpPr>
          <p:nvPr/>
        </p:nvSpPr>
        <p:spPr>
          <a:xfrm>
            <a:off x="1532475" y="3470882"/>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Set a methodology based on proposed regulations in their entirety</a:t>
            </a:r>
          </a:p>
        </p:txBody>
      </p:sp>
      <p:sp>
        <p:nvSpPr>
          <p:cNvPr id="28" name="Title 1">
            <a:extLst>
              <a:ext uri="{FF2B5EF4-FFF2-40B4-BE49-F238E27FC236}">
                <a16:creationId xmlns:a16="http://schemas.microsoft.com/office/drawing/2014/main" id="{6F6FEE84-1E07-4551-B8CF-7C23E1BBB145}"/>
              </a:ext>
            </a:extLst>
          </p:cNvPr>
          <p:cNvSpPr txBox="1">
            <a:spLocks/>
          </p:cNvSpPr>
          <p:nvPr/>
        </p:nvSpPr>
        <p:spPr>
          <a:xfrm>
            <a:off x="1532475" y="4168504"/>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Set a methodology based on the final regulations in their entirety</a:t>
            </a:r>
          </a:p>
        </p:txBody>
      </p:sp>
      <p:sp>
        <p:nvSpPr>
          <p:cNvPr id="30" name="Title 1">
            <a:extLst>
              <a:ext uri="{FF2B5EF4-FFF2-40B4-BE49-F238E27FC236}">
                <a16:creationId xmlns:a16="http://schemas.microsoft.com/office/drawing/2014/main" id="{0C16E14B-EB08-41B3-AB00-CDA8BBC0E174}"/>
              </a:ext>
            </a:extLst>
          </p:cNvPr>
          <p:cNvSpPr txBox="1">
            <a:spLocks/>
          </p:cNvSpPr>
          <p:nvPr/>
        </p:nvSpPr>
        <p:spPr>
          <a:xfrm>
            <a:off x="1532475" y="4866127"/>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None of the above</a:t>
            </a:r>
          </a:p>
        </p:txBody>
      </p:sp>
      <p:sp>
        <p:nvSpPr>
          <p:cNvPr id="34" name="Oval 33">
            <a:extLst>
              <a:ext uri="{FF2B5EF4-FFF2-40B4-BE49-F238E27FC236}">
                <a16:creationId xmlns:a16="http://schemas.microsoft.com/office/drawing/2014/main" id="{182D3EE3-A2D2-4182-8759-52387C4D1FEA}"/>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5" name="Oval 34">
            <a:extLst>
              <a:ext uri="{FF2B5EF4-FFF2-40B4-BE49-F238E27FC236}">
                <a16:creationId xmlns:a16="http://schemas.microsoft.com/office/drawing/2014/main" id="{784AB1F4-BC1F-4515-8197-D6B1C7216827}"/>
              </a:ext>
            </a:extLst>
          </p:cNvPr>
          <p:cNvSpPr/>
          <p:nvPr/>
        </p:nvSpPr>
        <p:spPr>
          <a:xfrm>
            <a:off x="1092201" y="3512110"/>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6" name="Oval 35">
            <a:extLst>
              <a:ext uri="{FF2B5EF4-FFF2-40B4-BE49-F238E27FC236}">
                <a16:creationId xmlns:a16="http://schemas.microsoft.com/office/drawing/2014/main" id="{899A501D-84C0-4E55-AD03-D75D6F7FFA70}"/>
              </a:ext>
            </a:extLst>
          </p:cNvPr>
          <p:cNvSpPr/>
          <p:nvPr/>
        </p:nvSpPr>
        <p:spPr>
          <a:xfrm>
            <a:off x="1092201" y="2814487"/>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7" name="Oval 36">
            <a:extLst>
              <a:ext uri="{FF2B5EF4-FFF2-40B4-BE49-F238E27FC236}">
                <a16:creationId xmlns:a16="http://schemas.microsoft.com/office/drawing/2014/main" id="{E53F5684-B0B5-41CB-9F01-6385E0FFE322}"/>
              </a:ext>
            </a:extLst>
          </p:cNvPr>
          <p:cNvSpPr/>
          <p:nvPr/>
        </p:nvSpPr>
        <p:spPr>
          <a:xfrm>
            <a:off x="1092201" y="4209733"/>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8" name="Oval 37">
            <a:extLst>
              <a:ext uri="{FF2B5EF4-FFF2-40B4-BE49-F238E27FC236}">
                <a16:creationId xmlns:a16="http://schemas.microsoft.com/office/drawing/2014/main" id="{9BEDD14B-0D5C-4203-96F2-1C173006D884}"/>
              </a:ext>
            </a:extLst>
          </p:cNvPr>
          <p:cNvSpPr/>
          <p:nvPr/>
        </p:nvSpPr>
        <p:spPr>
          <a:xfrm>
            <a:off x="1092201" y="490735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E</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Tree>
    <p:extLst>
      <p:ext uri="{BB962C8B-B14F-4D97-AF65-F5344CB8AC3E}">
        <p14:creationId xmlns:p14="http://schemas.microsoft.com/office/powerpoint/2010/main" val="974690902"/>
      </p:ext>
    </p:extLst>
  </p:cSld>
  <p:clrMapOvr>
    <a:masterClrMapping/>
  </p:clrMapOvr>
  <p:extLst>
    <p:ext uri="{6950BFC3-D8DA-4A85-94F7-54DA5524770B}">
      <p188:commentRel xmlns:p188="http://schemas.microsoft.com/office/powerpoint/2018/8/main" r:id="rId4"/>
    </p:ext>
  </p:extLst>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Izahu33z1iu4MDDbjItV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ICUGikfgFFvO8IRjKlk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1Bb4RU5su1M5m6FX4HH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1Bb4RU5su1M5m6FX4HHq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1Bb4RU5su1M5m6FX4HH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light background">
  <a:themeElements>
    <a:clrScheme name="Custom 55">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9" ma:contentTypeDescription="Create a new document." ma:contentTypeScope="" ma:versionID="3bff702b9022da88843a68aec20da986">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8b1ce1b0833d0cbaf50bf6a6e70c7f96"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ACC94E-2A50-4825-917B-B8DE00900A5F}">
  <ds:schemaRefs>
    <ds:schemaRef ds:uri="http://schemas.microsoft.com/sharepoint/v3/contenttype/forms"/>
  </ds:schemaRefs>
</ds:datastoreItem>
</file>

<file path=customXml/itemProps2.xml><?xml version="1.0" encoding="utf-8"?>
<ds:datastoreItem xmlns:ds="http://schemas.openxmlformats.org/officeDocument/2006/customXml" ds:itemID="{A9EB2298-5C04-4B70-A160-584BE4DA1B0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8449C4E-0D5A-4AD0-AAF7-1DD9F5A03E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EY regular presentation 2015 v1</Template>
  <TotalTime>0</TotalTime>
  <Words>6131</Words>
  <Application>Microsoft Office PowerPoint</Application>
  <PresentationFormat>On-screen Show (4:3)</PresentationFormat>
  <Paragraphs>590</Paragraphs>
  <Slides>67</Slides>
  <Notes>11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EY light background</vt:lpstr>
      <vt:lpstr>Future tax leaders – employment tax updates</vt:lpstr>
      <vt:lpstr>Disclaimer</vt:lpstr>
      <vt:lpstr>Presenters</vt:lpstr>
      <vt:lpstr>Objectives</vt:lpstr>
      <vt:lpstr>Agenda</vt:lpstr>
      <vt:lpstr>PowerPoint Presentation</vt:lpstr>
      <vt:lpstr>Section 4960 guidance</vt:lpstr>
      <vt:lpstr>Section 4960 overview</vt:lpstr>
      <vt:lpstr>Polling question 1</vt:lpstr>
      <vt:lpstr>Section 4960 remuneration</vt:lpstr>
      <vt:lpstr>Interesting section 4960 issues</vt:lpstr>
      <vt:lpstr>Section 4960 enforcement activity</vt:lpstr>
      <vt:lpstr>PowerPoint Presentation</vt:lpstr>
      <vt:lpstr>Coronavirus Aid, Relief and Economic Security (CARES) Act revisited</vt:lpstr>
      <vt:lpstr>California Healthcare Retention Payments</vt:lpstr>
      <vt:lpstr>Polling question 2</vt:lpstr>
      <vt:lpstr>PowerPoint Presentation</vt:lpstr>
      <vt:lpstr>Polling question 3</vt:lpstr>
      <vt:lpstr>PowerPoint Presentation</vt:lpstr>
      <vt:lpstr>Current directors or trustees</vt:lpstr>
      <vt:lpstr>Current officers</vt:lpstr>
      <vt:lpstr>Current key employee</vt:lpstr>
      <vt:lpstr>Current five highest-compensated employees</vt:lpstr>
      <vt:lpstr>Other considerations</vt:lpstr>
      <vt:lpstr>Polling question 4</vt:lpstr>
      <vt:lpstr>Former officers, directors, trustees, key employees (ODTKE) and highest-compensated employees (HCE)</vt:lpstr>
      <vt:lpstr>Special rules for former highest-compensated employees</vt:lpstr>
      <vt:lpstr>Special rules for former highest-compensated employees</vt:lpstr>
      <vt:lpstr>Which individuals have additional compensation reporting on Schedule J?</vt:lpstr>
      <vt:lpstr>Matrix for Form 990, Part VII, Section A</vt:lpstr>
      <vt:lpstr>PowerPoint Presentation</vt:lpstr>
      <vt:lpstr>What is compensation for Form 990 purposes?</vt:lpstr>
      <vt:lpstr>Calendar vs. fiscal year</vt:lpstr>
      <vt:lpstr>Reportable compensation</vt:lpstr>
      <vt:lpstr>Polling question 5</vt:lpstr>
      <vt:lpstr>Reportable compensation</vt:lpstr>
      <vt:lpstr>Other compensation</vt:lpstr>
      <vt:lpstr>Schedule J, Part II, column (F)</vt:lpstr>
      <vt:lpstr>Form 990 compensation table</vt:lpstr>
      <vt:lpstr>PowerPoint Presentation</vt:lpstr>
      <vt:lpstr>Form 990, Schedule J</vt:lpstr>
      <vt:lpstr>Form 990, Schedule J</vt:lpstr>
      <vt:lpstr>Form 990, Schedule J: Part I, line 1</vt:lpstr>
      <vt:lpstr>Form 990, Schedule J: Part I, line 2</vt:lpstr>
      <vt:lpstr>Form 990, Schedule J: Part I, line 3</vt:lpstr>
      <vt:lpstr>Form 990, Schedule J: Part I, line 4</vt:lpstr>
      <vt:lpstr>Form 990, Schedule J: Part I, line 5</vt:lpstr>
      <vt:lpstr>Form 990, Schedule J: Part I, line 6</vt:lpstr>
      <vt:lpstr>Form 990, Schedule J: Part I, line 7</vt:lpstr>
      <vt:lpstr>Form 990, Schedule J: Part I, lines 8 and 9</vt:lpstr>
      <vt:lpstr>Polling question 6</vt:lpstr>
      <vt:lpstr>PowerPoint Presentation</vt:lpstr>
      <vt:lpstr>Form 990 compensation reporting to avoid automatic excess benefit transactions</vt:lpstr>
      <vt:lpstr>Form 990 compensation reporting to avoid automatic excess benefit transactions</vt:lpstr>
      <vt:lpstr>Form 990 compensation reporting to avoid automatic excess benefit transactions</vt:lpstr>
      <vt:lpstr>Form 990 compensation reporting to avoid automatic excess benefit transactions</vt:lpstr>
      <vt:lpstr>Form 990 compensation reporting to avoid automatic excess benefit transactions</vt:lpstr>
      <vt:lpstr>Form 990 compensation reporting to avoid automatic excess benefit transactions</vt:lpstr>
      <vt:lpstr>PowerPoint Presentation</vt:lpstr>
      <vt:lpstr>Remote worker tax policy considerations</vt:lpstr>
      <vt:lpstr>Why does the remote worker’s physical location matter?</vt:lpstr>
      <vt:lpstr>Full-time remote worker  </vt:lpstr>
      <vt:lpstr>Polling question 7</vt:lpstr>
      <vt:lpstr>Does a remote worker create nexus for purposes beyond payroll taxes? </vt:lpstr>
      <vt:lpstr>Options to consider for managing remote worker payroll and compliance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2204-4007639 Future Tax Leaders Program pres v4</dc:title>
  <dc:creator/>
  <cp:keywords/>
  <cp:lastModifiedBy/>
  <cp:revision>2</cp:revision>
  <dcterms:created xsi:type="dcterms:W3CDTF">2016-12-19T11:32:50Z</dcterms:created>
  <dcterms:modified xsi:type="dcterms:W3CDTF">2023-05-01T23:56:47Z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2022-04-12T21:15:49Z</vt:filetime>
  </property>
  <property fmtid="{D5CDD505-2E9C-101B-9397-08002B2CF9AE}" pid="12" name="ContentTypeId">
    <vt:lpwstr>0x0101002E79A584A6DCB849A1E5CA596A7D852E</vt:lpwstr>
  </property>
</Properties>
</file>